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99" r:id="rId2"/>
  </p:sldMasterIdLst>
  <p:notesMasterIdLst>
    <p:notesMasterId r:id="rId63"/>
  </p:notesMasterIdLst>
  <p:sldIdLst>
    <p:sldId id="588" r:id="rId3"/>
    <p:sldId id="352" r:id="rId4"/>
    <p:sldId id="442" r:id="rId5"/>
    <p:sldId id="576" r:id="rId6"/>
    <p:sldId id="312" r:id="rId7"/>
    <p:sldId id="314" r:id="rId8"/>
    <p:sldId id="317" r:id="rId9"/>
    <p:sldId id="364" r:id="rId10"/>
    <p:sldId id="589" r:id="rId11"/>
    <p:sldId id="258" r:id="rId12"/>
    <p:sldId id="527" r:id="rId13"/>
    <p:sldId id="528" r:id="rId14"/>
    <p:sldId id="580" r:id="rId15"/>
    <p:sldId id="438" r:id="rId16"/>
    <p:sldId id="583" r:id="rId17"/>
    <p:sldId id="581" r:id="rId18"/>
    <p:sldId id="295" r:id="rId19"/>
    <p:sldId id="582" r:id="rId20"/>
    <p:sldId id="321" r:id="rId21"/>
    <p:sldId id="437" r:id="rId22"/>
    <p:sldId id="584" r:id="rId23"/>
    <p:sldId id="585" r:id="rId24"/>
    <p:sldId id="574" r:id="rId25"/>
    <p:sldId id="575" r:id="rId26"/>
    <p:sldId id="590" r:id="rId27"/>
    <p:sldId id="372" r:id="rId28"/>
    <p:sldId id="374" r:id="rId29"/>
    <p:sldId id="500" r:id="rId30"/>
    <p:sldId id="375" r:id="rId31"/>
    <p:sldId id="379" r:id="rId32"/>
    <p:sldId id="382" r:id="rId33"/>
    <p:sldId id="383" r:id="rId34"/>
    <p:sldId id="376" r:id="rId35"/>
    <p:sldId id="380" r:id="rId36"/>
    <p:sldId id="377" r:id="rId37"/>
    <p:sldId id="402" r:id="rId38"/>
    <p:sldId id="396" r:id="rId39"/>
    <p:sldId id="422" r:id="rId40"/>
    <p:sldId id="579" r:id="rId41"/>
    <p:sldId id="386" r:id="rId42"/>
    <p:sldId id="322" r:id="rId43"/>
    <p:sldId id="391" r:id="rId44"/>
    <p:sldId id="414" r:id="rId45"/>
    <p:sldId id="329" r:id="rId46"/>
    <p:sldId id="330" r:id="rId47"/>
    <p:sldId id="331" r:id="rId48"/>
    <p:sldId id="388" r:id="rId49"/>
    <p:sldId id="389" r:id="rId50"/>
    <p:sldId id="338" r:id="rId51"/>
    <p:sldId id="339" r:id="rId52"/>
    <p:sldId id="390" r:id="rId53"/>
    <p:sldId id="432" r:id="rId54"/>
    <p:sldId id="340" r:id="rId55"/>
    <p:sldId id="400" r:id="rId56"/>
    <p:sldId id="586" r:id="rId57"/>
    <p:sldId id="587" r:id="rId58"/>
    <p:sldId id="591" r:id="rId59"/>
    <p:sldId id="415" r:id="rId60"/>
    <p:sldId id="416" r:id="rId61"/>
    <p:sldId id="325" r:id="rId6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90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68"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匡宏宇" userId="6226a253-862e-4062-9583-ca90ef3a886f" providerId="ADAL" clId="{FC18CF49-9546-428F-A5B7-DF2B4F57717A}"/>
    <pc:docChg chg="modSld">
      <pc:chgData name="匡宏宇" userId="6226a253-862e-4062-9583-ca90ef3a886f" providerId="ADAL" clId="{FC18CF49-9546-428F-A5B7-DF2B4F57717A}" dt="2024-12-10T10:17:57.226" v="0"/>
      <pc:docMkLst>
        <pc:docMk/>
      </pc:docMkLst>
      <pc:sldChg chg="modAnim">
        <pc:chgData name="匡宏宇" userId="6226a253-862e-4062-9583-ca90ef3a886f" providerId="ADAL" clId="{FC18CF49-9546-428F-A5B7-DF2B4F57717A}" dt="2024-12-10T10:17:57.226" v="0"/>
        <pc:sldMkLst>
          <pc:docMk/>
          <pc:sldMk cId="1219343271" sldId="437"/>
        </pc:sldMkLst>
      </pc:sldChg>
    </pc:docChg>
  </pc:docChgLst>
  <pc:docChgLst>
    <pc:chgData name="匡宏宇" userId="6226a253-862e-4062-9583-ca90ef3a886f" providerId="ADAL" clId="{A900F8FF-0CC5-4887-83EB-E9BF6020ABE3}"/>
    <pc:docChg chg="custSel addSld modSld">
      <pc:chgData name="匡宏宇" userId="6226a253-862e-4062-9583-ca90ef3a886f" providerId="ADAL" clId="{A900F8FF-0CC5-4887-83EB-E9BF6020ABE3}" dt="2021-10-09T01:53:16.826" v="68" actId="1038"/>
      <pc:docMkLst>
        <pc:docMk/>
      </pc:docMkLst>
      <pc:sldChg chg="modSp">
        <pc:chgData name="匡宏宇" userId="6226a253-862e-4062-9583-ca90ef3a886f" providerId="ADAL" clId="{A900F8FF-0CC5-4887-83EB-E9BF6020ABE3}" dt="2021-10-09T01:45:52.399" v="1" actId="113"/>
        <pc:sldMkLst>
          <pc:docMk/>
          <pc:sldMk cId="2513213239" sldId="526"/>
        </pc:sldMkLst>
      </pc:sldChg>
      <pc:sldChg chg="addSp delSp modSp new mod modAnim">
        <pc:chgData name="匡宏宇" userId="6226a253-862e-4062-9583-ca90ef3a886f" providerId="ADAL" clId="{A900F8FF-0CC5-4887-83EB-E9BF6020ABE3}" dt="2021-10-09T01:53:16.826" v="68" actId="1038"/>
        <pc:sldMkLst>
          <pc:docMk/>
          <pc:sldMk cId="2770218297" sldId="533"/>
        </pc:sldMkLst>
      </pc:sldChg>
    </pc:docChg>
  </pc:docChgLst>
  <pc:docChgLst>
    <pc:chgData name="匡宏宇" userId="6226a253-862e-4062-9583-ca90ef3a886f" providerId="ADAL" clId="{09219881-2B38-4740-A9E5-5F1CC851FE1B}"/>
    <pc:docChg chg="undo custSel addSld delSld modSld sldOrd">
      <pc:chgData name="匡宏宇" userId="6226a253-862e-4062-9583-ca90ef3a886f" providerId="ADAL" clId="{09219881-2B38-4740-A9E5-5F1CC851FE1B}" dt="2024-05-07T09:07:01.107" v="765" actId="1076"/>
      <pc:docMkLst>
        <pc:docMk/>
      </pc:docMkLst>
      <pc:sldChg chg="add del">
        <pc:chgData name="匡宏宇" userId="6226a253-862e-4062-9583-ca90ef3a886f" providerId="ADAL" clId="{09219881-2B38-4740-A9E5-5F1CC851FE1B}" dt="2024-05-07T08:59:09.022" v="489" actId="2696"/>
        <pc:sldMkLst>
          <pc:docMk/>
          <pc:sldMk cId="0" sldId="308"/>
        </pc:sldMkLst>
      </pc:sldChg>
      <pc:sldChg chg="add del">
        <pc:chgData name="匡宏宇" userId="6226a253-862e-4062-9583-ca90ef3a886f" providerId="ADAL" clId="{09219881-2B38-4740-A9E5-5F1CC851FE1B}" dt="2024-05-07T08:58:51.422" v="488" actId="47"/>
        <pc:sldMkLst>
          <pc:docMk/>
          <pc:sldMk cId="0" sldId="309"/>
        </pc:sldMkLst>
      </pc:sldChg>
      <pc:sldChg chg="add del">
        <pc:chgData name="匡宏宇" userId="6226a253-862e-4062-9583-ca90ef3a886f" providerId="ADAL" clId="{09219881-2B38-4740-A9E5-5F1CC851FE1B}" dt="2024-05-07T08:58:51.422" v="488" actId="47"/>
        <pc:sldMkLst>
          <pc:docMk/>
          <pc:sldMk cId="0" sldId="310"/>
        </pc:sldMkLst>
      </pc:sldChg>
      <pc:sldChg chg="addSp modSp mod modAnim">
        <pc:chgData name="匡宏宇" userId="6226a253-862e-4062-9583-ca90ef3a886f" providerId="ADAL" clId="{09219881-2B38-4740-A9E5-5F1CC851FE1B}" dt="2024-05-07T09:02:12.542" v="632"/>
        <pc:sldMkLst>
          <pc:docMk/>
          <pc:sldMk cId="0" sldId="314"/>
        </pc:sldMkLst>
      </pc:sldChg>
      <pc:sldChg chg="modSp mod">
        <pc:chgData name="匡宏宇" userId="6226a253-862e-4062-9583-ca90ef3a886f" providerId="ADAL" clId="{09219881-2B38-4740-A9E5-5F1CC851FE1B}" dt="2024-05-07T09:07:01.107" v="765" actId="1076"/>
        <pc:sldMkLst>
          <pc:docMk/>
          <pc:sldMk cId="0" sldId="317"/>
        </pc:sldMkLst>
      </pc:sldChg>
      <pc:sldChg chg="ord">
        <pc:chgData name="匡宏宇" userId="6226a253-862e-4062-9583-ca90ef3a886f" providerId="ADAL" clId="{09219881-2B38-4740-A9E5-5F1CC851FE1B}" dt="2024-05-07T09:00:06.101" v="493"/>
        <pc:sldMkLst>
          <pc:docMk/>
          <pc:sldMk cId="1264302570" sldId="321"/>
        </pc:sldMkLst>
      </pc:sldChg>
      <pc:sldChg chg="modSp add mod">
        <pc:chgData name="匡宏宇" userId="6226a253-862e-4062-9583-ca90ef3a886f" providerId="ADAL" clId="{09219881-2B38-4740-A9E5-5F1CC851FE1B}" dt="2024-05-07T09:04:31.233" v="671" actId="14100"/>
        <pc:sldMkLst>
          <pc:docMk/>
          <pc:sldMk cId="0" sldId="364"/>
        </pc:sldMkLst>
      </pc:sldChg>
      <pc:sldChg chg="modAnim">
        <pc:chgData name="匡宏宇" userId="6226a253-862e-4062-9583-ca90ef3a886f" providerId="ADAL" clId="{09219881-2B38-4740-A9E5-5F1CC851FE1B}" dt="2024-05-07T09:05:15.349" v="676"/>
        <pc:sldMkLst>
          <pc:docMk/>
          <pc:sldMk cId="3811704445" sldId="527"/>
        </pc:sldMkLst>
      </pc:sldChg>
      <pc:sldChg chg="modSp add mod addAnim delAnim modAnim">
        <pc:chgData name="匡宏宇" userId="6226a253-862e-4062-9583-ca90ef3a886f" providerId="ADAL" clId="{09219881-2B38-4740-A9E5-5F1CC851FE1B}" dt="2024-05-07T08:55:15.052" v="486"/>
        <pc:sldMkLst>
          <pc:docMk/>
          <pc:sldMk cId="2422220710" sldId="572"/>
        </pc:sldMkLst>
      </pc:sldChg>
      <pc:sldChg chg="modSp modAnim">
        <pc:chgData name="匡宏宇" userId="6226a253-862e-4062-9583-ca90ef3a886f" providerId="ADAL" clId="{09219881-2B38-4740-A9E5-5F1CC851FE1B}" dt="2024-05-07T09:06:50.276" v="764" actId="207"/>
        <pc:sldMkLst>
          <pc:docMk/>
          <pc:sldMk cId="3796145473" sldId="576"/>
        </pc:sldMkLst>
      </pc:sldChg>
      <pc:sldChg chg="ord">
        <pc:chgData name="匡宏宇" userId="6226a253-862e-4062-9583-ca90ef3a886f" providerId="ADAL" clId="{09219881-2B38-4740-A9E5-5F1CC851FE1B}" dt="2024-05-07T09:00:21.808" v="495"/>
        <pc:sldMkLst>
          <pc:docMk/>
          <pc:sldMk cId="573489335" sldId="581"/>
        </pc:sldMkLst>
      </pc:sldChg>
      <pc:sldChg chg="modAnim">
        <pc:chgData name="匡宏宇" userId="6226a253-862e-4062-9583-ca90ef3a886f" providerId="ADAL" clId="{09219881-2B38-4740-A9E5-5F1CC851FE1B}" dt="2024-05-07T09:05:35.563" v="678"/>
        <pc:sldMkLst>
          <pc:docMk/>
          <pc:sldMk cId="2600175961" sldId="582"/>
        </pc:sldMkLst>
      </pc:sldChg>
      <pc:sldChg chg="ord">
        <pc:chgData name="匡宏宇" userId="6226a253-862e-4062-9583-ca90ef3a886f" providerId="ADAL" clId="{09219881-2B38-4740-A9E5-5F1CC851FE1B}" dt="2024-05-07T08:59:24.039" v="491"/>
        <pc:sldMkLst>
          <pc:docMk/>
          <pc:sldMk cId="2286883463" sldId="583"/>
        </pc:sldMkLst>
      </pc:sldChg>
      <pc:sldChg chg="ord">
        <pc:chgData name="匡宏宇" userId="6226a253-862e-4062-9583-ca90ef3a886f" providerId="ADAL" clId="{09219881-2B38-4740-A9E5-5F1CC851FE1B}" dt="2024-05-07T09:00:45.214" v="497"/>
        <pc:sldMkLst>
          <pc:docMk/>
          <pc:sldMk cId="806513895" sldId="584"/>
        </pc:sldMkLst>
      </pc:sldChg>
      <pc:sldChg chg="ord">
        <pc:chgData name="匡宏宇" userId="6226a253-862e-4062-9583-ca90ef3a886f" providerId="ADAL" clId="{09219881-2B38-4740-A9E5-5F1CC851FE1B}" dt="2024-05-07T09:00:45.214" v="497"/>
        <pc:sldMkLst>
          <pc:docMk/>
          <pc:sldMk cId="1343006410" sldId="585"/>
        </pc:sldMkLst>
      </pc:sldChg>
      <pc:sldChg chg="modSp mod">
        <pc:chgData name="匡宏宇" userId="6226a253-862e-4062-9583-ca90ef3a886f" providerId="ADAL" clId="{09219881-2B38-4740-A9E5-5F1CC851FE1B}" dt="2024-05-07T08:49:12.598" v="312" actId="14100"/>
        <pc:sldMkLst>
          <pc:docMk/>
          <pc:sldMk cId="3813532176" sldId="58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4C4F26-6A4F-4377-B6F9-A52377CB5326}" type="datetimeFigureOut">
              <a:rPr lang="zh-CN" altLang="en-US" smtClean="0"/>
              <a:t>2024/12/10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BF20CF-A7EC-4431-A93C-3A0803156F71}" type="slidenum">
              <a:rPr lang="zh-CN" altLang="en-US" smtClean="0"/>
              <a:t>‹#›</a:t>
            </a:fld>
            <a:endParaRPr lang="zh-CN" altLang="en-US"/>
          </a:p>
        </p:txBody>
      </p:sp>
    </p:spTree>
    <p:extLst>
      <p:ext uri="{BB962C8B-B14F-4D97-AF65-F5344CB8AC3E}">
        <p14:creationId xmlns:p14="http://schemas.microsoft.com/office/powerpoint/2010/main" val="384885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a:extLst>
              <a:ext uri="{FF2B5EF4-FFF2-40B4-BE49-F238E27FC236}">
                <a16:creationId xmlns:a16="http://schemas.microsoft.com/office/drawing/2014/main" id="{A16DA979-982F-38F0-2F6A-0E1CF8D8B3EF}"/>
              </a:ext>
            </a:extLst>
          </p:cNvPr>
          <p:cNvSpPr>
            <a:spLocks noGrp="1" noRot="1" noChangeAspect="1" noChangeArrowheads="1" noTextEdit="1"/>
          </p:cNvSpPr>
          <p:nvPr>
            <p:ph type="sldImg"/>
          </p:nvPr>
        </p:nvSpPr>
        <p:spPr>
          <a:ln/>
        </p:spPr>
      </p:sp>
      <p:sp>
        <p:nvSpPr>
          <p:cNvPr id="23555" name="备注占位符 2">
            <a:extLst>
              <a:ext uri="{FF2B5EF4-FFF2-40B4-BE49-F238E27FC236}">
                <a16:creationId xmlns:a16="http://schemas.microsoft.com/office/drawing/2014/main" id="{C427AD7A-5AB1-BADC-8FB5-9FB279F8A6F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3556" name="灯片编号占位符 3">
            <a:extLst>
              <a:ext uri="{FF2B5EF4-FFF2-40B4-BE49-F238E27FC236}">
                <a16:creationId xmlns:a16="http://schemas.microsoft.com/office/drawing/2014/main" id="{92DBE5CF-0833-3AAA-DC95-9F8344B6C41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C8D52066-C648-4BF3-BF9A-00FAA6EB6E2C}"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56483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a:extLst>
              <a:ext uri="{FF2B5EF4-FFF2-40B4-BE49-F238E27FC236}">
                <a16:creationId xmlns:a16="http://schemas.microsoft.com/office/drawing/2014/main" id="{0AEB3B54-AE97-E152-E5EC-BE890610E3B2}"/>
              </a:ext>
            </a:extLst>
          </p:cNvPr>
          <p:cNvSpPr>
            <a:spLocks noGrp="1" noRot="1" noChangeAspect="1" noChangeArrowheads="1" noTextEdit="1"/>
          </p:cNvSpPr>
          <p:nvPr>
            <p:ph type="sldImg"/>
          </p:nvPr>
        </p:nvSpPr>
        <p:spPr>
          <a:ln/>
        </p:spPr>
      </p:sp>
      <p:sp>
        <p:nvSpPr>
          <p:cNvPr id="25603" name="备注占位符 2">
            <a:extLst>
              <a:ext uri="{FF2B5EF4-FFF2-40B4-BE49-F238E27FC236}">
                <a16:creationId xmlns:a16="http://schemas.microsoft.com/office/drawing/2014/main" id="{77897744-0986-4FC5-1A9C-4BF1254A73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04" name="灯片编号占位符 3">
            <a:extLst>
              <a:ext uri="{FF2B5EF4-FFF2-40B4-BE49-F238E27FC236}">
                <a16:creationId xmlns:a16="http://schemas.microsoft.com/office/drawing/2014/main" id="{C940C38C-9D1E-495F-D73E-41FEE1AC3F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3A594FCB-564E-4B60-8CEA-2E28C818CA5C}" type="slidenum">
              <a:rPr kumimoji="0" lang="en-US" altLang="zh-CN"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802251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a:extLst>
              <a:ext uri="{FF2B5EF4-FFF2-40B4-BE49-F238E27FC236}">
                <a16:creationId xmlns:a16="http://schemas.microsoft.com/office/drawing/2014/main" id="{1E3FB181-6B3C-BDA3-80E6-B57F5CEA9A0B}"/>
              </a:ext>
            </a:extLst>
          </p:cNvPr>
          <p:cNvSpPr>
            <a:spLocks noGrp="1" noRot="1" noChangeAspect="1" noChangeArrowheads="1" noTextEdit="1"/>
          </p:cNvSpPr>
          <p:nvPr>
            <p:ph type="sldImg"/>
          </p:nvPr>
        </p:nvSpPr>
        <p:spPr>
          <a:ln/>
        </p:spPr>
      </p:sp>
      <p:sp>
        <p:nvSpPr>
          <p:cNvPr id="30723" name="备注占位符 2">
            <a:extLst>
              <a:ext uri="{FF2B5EF4-FFF2-40B4-BE49-F238E27FC236}">
                <a16:creationId xmlns:a16="http://schemas.microsoft.com/office/drawing/2014/main" id="{D951A5A2-E7A7-1F12-0E12-63BB8ACDADD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a:latin typeface="Arial" panose="020B0604020202020204" pitchFamily="34" charset="0"/>
              </a:rPr>
              <a:t>获取，过程，分析，管理，验证，验证，验证</a:t>
            </a:r>
          </a:p>
        </p:txBody>
      </p:sp>
      <p:sp>
        <p:nvSpPr>
          <p:cNvPr id="30724" name="灯片编号占位符 3">
            <a:extLst>
              <a:ext uri="{FF2B5EF4-FFF2-40B4-BE49-F238E27FC236}">
                <a16:creationId xmlns:a16="http://schemas.microsoft.com/office/drawing/2014/main" id="{A893DAC9-5405-30BA-2CA0-1C1729D416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89AC006-7E94-421D-867F-7FADA65F0610}"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38170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a:extLst>
              <a:ext uri="{FF2B5EF4-FFF2-40B4-BE49-F238E27FC236}">
                <a16:creationId xmlns:a16="http://schemas.microsoft.com/office/drawing/2014/main" id="{6C31EADC-346E-0A9B-B175-112533FAF43A}"/>
              </a:ext>
            </a:extLst>
          </p:cNvPr>
          <p:cNvSpPr>
            <a:spLocks noGrp="1" noRot="1" noChangeAspect="1" noChangeArrowheads="1" noTextEdit="1"/>
          </p:cNvSpPr>
          <p:nvPr>
            <p:ph type="sldImg"/>
          </p:nvPr>
        </p:nvSpPr>
        <p:spPr>
          <a:ln/>
        </p:spPr>
      </p:sp>
      <p:sp>
        <p:nvSpPr>
          <p:cNvPr id="28675" name="备注占位符 2">
            <a:extLst>
              <a:ext uri="{FF2B5EF4-FFF2-40B4-BE49-F238E27FC236}">
                <a16:creationId xmlns:a16="http://schemas.microsoft.com/office/drawing/2014/main" id="{B34ED7A4-B068-EADC-B819-B0D6107D62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8676" name="灯片编号占位符 3">
            <a:extLst>
              <a:ext uri="{FF2B5EF4-FFF2-40B4-BE49-F238E27FC236}">
                <a16:creationId xmlns:a16="http://schemas.microsoft.com/office/drawing/2014/main" id="{97CB2421-0403-DFAA-095E-09F50613CC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1DB3658-15B2-45C7-A9AA-6EC618A5A01B}" type="slidenum">
              <a:rPr lang="en-US" altLang="zh-CN" smtClean="0"/>
              <a:pPr/>
              <a:t>27</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a:extLst>
              <a:ext uri="{FF2B5EF4-FFF2-40B4-BE49-F238E27FC236}">
                <a16:creationId xmlns:a16="http://schemas.microsoft.com/office/drawing/2014/main" id="{98C3EBF8-F868-102D-9E2E-DD70A295001A}"/>
              </a:ext>
            </a:extLst>
          </p:cNvPr>
          <p:cNvSpPr>
            <a:spLocks noGrp="1" noRot="1" noChangeAspect="1" noChangeArrowheads="1" noTextEdit="1"/>
          </p:cNvSpPr>
          <p:nvPr>
            <p:ph type="sldImg"/>
          </p:nvPr>
        </p:nvSpPr>
        <p:spPr>
          <a:ln/>
        </p:spPr>
      </p:sp>
      <p:sp>
        <p:nvSpPr>
          <p:cNvPr id="57347" name="备注占位符 2">
            <a:extLst>
              <a:ext uri="{FF2B5EF4-FFF2-40B4-BE49-F238E27FC236}">
                <a16:creationId xmlns:a16="http://schemas.microsoft.com/office/drawing/2014/main" id="{6F362035-D0E4-5292-EFD1-6412E507BE3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7348" name="灯片编号占位符 3">
            <a:extLst>
              <a:ext uri="{FF2B5EF4-FFF2-40B4-BE49-F238E27FC236}">
                <a16:creationId xmlns:a16="http://schemas.microsoft.com/office/drawing/2014/main" id="{34C73CBF-1CEA-FD86-CC74-93C18F95703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82131E41-A2C3-44F1-9C8A-D0739AF10BF2}" type="slidenum">
              <a:rPr lang="en-US" altLang="zh-CN" smtClean="0"/>
              <a:pPr>
                <a:spcBef>
                  <a:spcPct val="0"/>
                </a:spcBef>
              </a:pPr>
              <a:t>54</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a:extLst>
              <a:ext uri="{FF2B5EF4-FFF2-40B4-BE49-F238E27FC236}">
                <a16:creationId xmlns:a16="http://schemas.microsoft.com/office/drawing/2014/main" id="{84A5ACD9-739D-2C17-8FCA-F87F26993C7B}"/>
              </a:ext>
            </a:extLst>
          </p:cNvPr>
          <p:cNvSpPr>
            <a:spLocks noGrp="1" noRot="1" noChangeAspect="1" noChangeArrowheads="1" noTextEdit="1"/>
          </p:cNvSpPr>
          <p:nvPr>
            <p:ph type="sldImg"/>
          </p:nvPr>
        </p:nvSpPr>
        <p:spPr>
          <a:ln/>
        </p:spPr>
      </p:sp>
      <p:sp>
        <p:nvSpPr>
          <p:cNvPr id="6147" name="备注占位符 2">
            <a:extLst>
              <a:ext uri="{FF2B5EF4-FFF2-40B4-BE49-F238E27FC236}">
                <a16:creationId xmlns:a16="http://schemas.microsoft.com/office/drawing/2014/main" id="{96601EE5-C02C-29CB-12E5-331FAEDFC16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完备性：功能属性：触发者、前置条件、行为、后置条件、前置条件不满足与相应处理；数据需求（功能需求的数据部分）：语义、成分、初始</a:t>
            </a:r>
            <a:r>
              <a:rPr lang="en-US" altLang="zh-CN"/>
              <a:t>/</a:t>
            </a:r>
            <a:r>
              <a:rPr lang="zh-CN" altLang="en-US"/>
              <a:t>默认值、取值范围、度量单位、数据量、更新频率、合法操作、与其它数据关系（关联、聚集、泛化）；接口：名称、定义、方向声明、服务请求；质量属性（含性能）：系统与部件的质量标准、满足质量标准的情况与条件、衡量质量标准所使用的单位、质量度量的阈值；与用户端专家确认</a:t>
            </a:r>
            <a:endParaRPr lang="en-US" altLang="zh-CN"/>
          </a:p>
          <a:p>
            <a:endParaRPr lang="en-US" altLang="zh-CN"/>
          </a:p>
          <a:p>
            <a:r>
              <a:rPr lang="zh-CN" altLang="en-US"/>
              <a:t>正确性：用户意见的真实反映（为什么、侧重业务、关注涉众、演化中理解、使用量化手段理解）</a:t>
            </a:r>
            <a:endParaRPr lang="en-US" altLang="zh-CN"/>
          </a:p>
          <a:p>
            <a:endParaRPr lang="en-US" altLang="zh-CN"/>
          </a:p>
          <a:p>
            <a:r>
              <a:rPr lang="zh-CN" altLang="en-US"/>
              <a:t>可行性：在系统和运行环境的已知条件和约束下实现需求（不切实际的期望，原型，用足够的可行性与成本信息帮助用户取舍）</a:t>
            </a:r>
            <a:endParaRPr lang="en-US" altLang="zh-CN"/>
          </a:p>
          <a:p>
            <a:endParaRPr lang="en-US" altLang="zh-CN"/>
          </a:p>
          <a:p>
            <a:r>
              <a:rPr lang="zh-CN" altLang="en-US"/>
              <a:t>必要性：奥卡姆剃刀；不必要需求的原因：用户谈判的筹码、害怕信息的遗漏、需求人员添加的“用户肯定喜欢”功能</a:t>
            </a:r>
            <a:endParaRPr lang="en-US" altLang="zh-CN"/>
          </a:p>
          <a:p>
            <a:endParaRPr lang="en-US" altLang="zh-CN"/>
          </a:p>
          <a:p>
            <a:r>
              <a:rPr lang="zh-CN" altLang="en-US"/>
              <a:t>无歧义：每种需求都只能有唯一的明确解释；最好定义一个通用的词汇表</a:t>
            </a:r>
            <a:endParaRPr lang="en-US" altLang="zh-CN"/>
          </a:p>
          <a:p>
            <a:endParaRPr lang="en-US" altLang="zh-CN"/>
          </a:p>
          <a:p>
            <a:r>
              <a:rPr lang="zh-CN" altLang="en-US"/>
              <a:t>可验证：能够通过分析、检查、模拟或测试的需求（是否满足）；不可验证的需求往往是因为描述模糊或过于抽象</a:t>
            </a:r>
          </a:p>
        </p:txBody>
      </p:sp>
      <p:sp>
        <p:nvSpPr>
          <p:cNvPr id="6148" name="灯片编号占位符 3">
            <a:extLst>
              <a:ext uri="{FF2B5EF4-FFF2-40B4-BE49-F238E27FC236}">
                <a16:creationId xmlns:a16="http://schemas.microsoft.com/office/drawing/2014/main" id="{7E1A7BA3-F028-A87C-6748-83F12A0EF1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76FEE94-9383-4119-B3A7-17F441956680}" type="slidenum">
              <a:rPr lang="en-US" altLang="zh-CN"/>
              <a:pPr/>
              <a:t>60</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Freeform 7">
            <a:extLst>
              <a:ext uri="{FF2B5EF4-FFF2-40B4-BE49-F238E27FC236}">
                <a16:creationId xmlns:a16="http://schemas.microsoft.com/office/drawing/2014/main" id="{A45C2988-29F7-5D03-6264-0904F0BEA8FE}"/>
              </a:ext>
            </a:extLst>
          </p:cNvPr>
          <p:cNvSpPr>
            <a:spLocks noChangeArrowheads="1"/>
          </p:cNvSpPr>
          <p:nvPr/>
        </p:nvSpPr>
        <p:spPr bwMode="auto">
          <a:xfrm>
            <a:off x="609600" y="1219200"/>
            <a:ext cx="79248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 name="Line 8">
            <a:extLst>
              <a:ext uri="{FF2B5EF4-FFF2-40B4-BE49-F238E27FC236}">
                <a16:creationId xmlns:a16="http://schemas.microsoft.com/office/drawing/2014/main" id="{FBF0C338-A962-7BF2-6C36-3DE69202FC97}"/>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0" name="Rectangle 2"/>
          <p:cNvSpPr>
            <a:spLocks noGrp="1" noChangeArrowheads="1"/>
          </p:cNvSpPr>
          <p:nvPr>
            <p:ph type="ctrTitle"/>
          </p:nvPr>
        </p:nvSpPr>
        <p:spPr>
          <a:xfrm>
            <a:off x="914400" y="1524000"/>
            <a:ext cx="7623175" cy="1752600"/>
          </a:xfrm>
        </p:spPr>
        <p:txBody>
          <a:bodyPr/>
          <a:lstStyle>
            <a:lvl1pPr>
              <a:defRPr sz="5000"/>
            </a:lvl1pPr>
          </a:lstStyle>
          <a:p>
            <a:r>
              <a:rPr lang="zh-CN" altLang="en-US"/>
              <a:t>单击此处编辑母版标题样式</a:t>
            </a:r>
          </a:p>
        </p:txBody>
      </p:sp>
      <p:sp>
        <p:nvSpPr>
          <p:cNvPr id="43011" name="Rectangle 3"/>
          <p:cNvSpPr>
            <a:spLocks noGrp="1" noChangeArrowheads="1"/>
          </p:cNvSpPr>
          <p:nvPr>
            <p:ph type="subTitle" idx="1"/>
          </p:nvPr>
        </p:nvSpPr>
        <p:spPr>
          <a:xfrm>
            <a:off x="1981200" y="3962400"/>
            <a:ext cx="6553200" cy="1752600"/>
          </a:xfrm>
        </p:spPr>
        <p:txBody>
          <a:bodyPr/>
          <a:lstStyle>
            <a:lvl1pPr marL="0" indent="0">
              <a:buFont typeface="Wingdings" pitchFamily="2" charset="2"/>
              <a:buNone/>
              <a:defRPr sz="2800"/>
            </a:lvl1pPr>
          </a:lstStyle>
          <a:p>
            <a:r>
              <a:rPr lang="zh-CN" altLang="en-US"/>
              <a:t>单击此处编辑母版副标题样式</a:t>
            </a:r>
          </a:p>
        </p:txBody>
      </p:sp>
      <p:sp>
        <p:nvSpPr>
          <p:cNvPr id="4" name="Rectangle 4">
            <a:extLst>
              <a:ext uri="{FF2B5EF4-FFF2-40B4-BE49-F238E27FC236}">
                <a16:creationId xmlns:a16="http://schemas.microsoft.com/office/drawing/2014/main" id="{473D6ED2-E120-5745-168B-F67BDD14718B}"/>
              </a:ext>
            </a:extLst>
          </p:cNvPr>
          <p:cNvSpPr>
            <a:spLocks noGrp="1" noChangeArrowheads="1"/>
          </p:cNvSpPr>
          <p:nvPr>
            <p:ph type="dt" sz="half" idx="10"/>
          </p:nvPr>
        </p:nvSpPr>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BC96FBCF-8FBE-13A7-B292-F7AF627FD32A}"/>
              </a:ext>
            </a:extLst>
          </p:cNvPr>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B5F622CB-3F0A-DD7A-3A2C-CC434EBB6A76}"/>
              </a:ext>
            </a:extLst>
          </p:cNvPr>
          <p:cNvSpPr>
            <a:spLocks noGrp="1" noChangeArrowheads="1"/>
          </p:cNvSpPr>
          <p:nvPr>
            <p:ph type="sldNum" sz="quarter" idx="12"/>
          </p:nvPr>
        </p:nvSpPr>
        <p:spPr/>
        <p:txBody>
          <a:bodyPr/>
          <a:lstStyle>
            <a:lvl1pPr>
              <a:defRPr/>
            </a:lvl1pPr>
          </a:lstStyle>
          <a:p>
            <a:pPr>
              <a:defRPr/>
            </a:pPr>
            <a:fld id="{979E47E6-E056-4ACE-8238-74ABCD325EB3}" type="slidenum">
              <a:rPr lang="en-US" altLang="zh-CN"/>
              <a:pPr>
                <a:defRPr/>
              </a:pPr>
              <a:t>‹#›</a:t>
            </a:fld>
            <a:endParaRPr lang="en-US" altLang="zh-CN"/>
          </a:p>
        </p:txBody>
      </p:sp>
    </p:spTree>
    <p:extLst>
      <p:ext uri="{BB962C8B-B14F-4D97-AF65-F5344CB8AC3E}">
        <p14:creationId xmlns:p14="http://schemas.microsoft.com/office/powerpoint/2010/main" val="401018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251FB29D-BF46-4455-757B-2524F2B3109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BE90A46D-ABFE-0BDA-A2A5-0B25D0742E2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36F1E510-8C53-0921-FE41-F9D4B4EBDF00}"/>
              </a:ext>
            </a:extLst>
          </p:cNvPr>
          <p:cNvSpPr>
            <a:spLocks noGrp="1" noChangeArrowheads="1"/>
          </p:cNvSpPr>
          <p:nvPr>
            <p:ph type="sldNum" sz="quarter" idx="12"/>
          </p:nvPr>
        </p:nvSpPr>
        <p:spPr>
          <a:ln/>
        </p:spPr>
        <p:txBody>
          <a:bodyPr/>
          <a:lstStyle>
            <a:lvl1pPr>
              <a:defRPr/>
            </a:lvl1pPr>
          </a:lstStyle>
          <a:p>
            <a:pPr>
              <a:defRPr/>
            </a:pPr>
            <a:fld id="{957DAEAA-233C-44F5-AB73-2CD316C97CD3}" type="slidenum">
              <a:rPr lang="en-US" altLang="zh-CN"/>
              <a:pPr>
                <a:defRPr/>
              </a:pPr>
              <a:t>‹#›</a:t>
            </a:fld>
            <a:endParaRPr lang="en-US" altLang="zh-CN"/>
          </a:p>
        </p:txBody>
      </p:sp>
    </p:spTree>
    <p:extLst>
      <p:ext uri="{BB962C8B-B14F-4D97-AF65-F5344CB8AC3E}">
        <p14:creationId xmlns:p14="http://schemas.microsoft.com/office/powerpoint/2010/main" val="612508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85FEB53C-68F5-969F-2549-4BA2FF40AD4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390EAD13-B7E9-82F6-CD6E-7FF9FD2B2A3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48F555C1-E2A5-3E0C-151A-D682B860689F}"/>
              </a:ext>
            </a:extLst>
          </p:cNvPr>
          <p:cNvSpPr>
            <a:spLocks noGrp="1" noChangeArrowheads="1"/>
          </p:cNvSpPr>
          <p:nvPr>
            <p:ph type="sldNum" sz="quarter" idx="12"/>
          </p:nvPr>
        </p:nvSpPr>
        <p:spPr>
          <a:ln/>
        </p:spPr>
        <p:txBody>
          <a:bodyPr/>
          <a:lstStyle>
            <a:lvl1pPr>
              <a:defRPr/>
            </a:lvl1pPr>
          </a:lstStyle>
          <a:p>
            <a:pPr>
              <a:defRPr/>
            </a:pPr>
            <a:fld id="{8FC789A2-48B7-41AE-954F-B82295E83D12}" type="slidenum">
              <a:rPr lang="en-US" altLang="zh-CN"/>
              <a:pPr>
                <a:defRPr/>
              </a:pPr>
              <a:t>‹#›</a:t>
            </a:fld>
            <a:endParaRPr lang="en-US" altLang="zh-CN"/>
          </a:p>
        </p:txBody>
      </p:sp>
    </p:spTree>
    <p:extLst>
      <p:ext uri="{BB962C8B-B14F-4D97-AF65-F5344CB8AC3E}">
        <p14:creationId xmlns:p14="http://schemas.microsoft.com/office/powerpoint/2010/main" val="41772786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699430F6-7D25-16E5-49D0-C3102787362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29EA5C30-F9C8-541A-9BE7-7FE8D40E396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B376ED6F-C86A-780B-BC3A-8449CB109DC0}"/>
              </a:ext>
            </a:extLst>
          </p:cNvPr>
          <p:cNvSpPr>
            <a:spLocks noGrp="1" noChangeArrowheads="1"/>
          </p:cNvSpPr>
          <p:nvPr>
            <p:ph type="sldNum" sz="quarter" idx="12"/>
          </p:nvPr>
        </p:nvSpPr>
        <p:spPr>
          <a:ln/>
        </p:spPr>
        <p:txBody>
          <a:bodyPr/>
          <a:lstStyle>
            <a:lvl1pPr>
              <a:defRPr/>
            </a:lvl1pPr>
          </a:lstStyle>
          <a:p>
            <a:pPr>
              <a:defRPr/>
            </a:pPr>
            <a:fld id="{FC99FBAA-1AEF-40A2-AD67-7DA1E6ED6C15}" type="slidenum">
              <a:rPr lang="en-US" altLang="zh-CN"/>
              <a:pPr>
                <a:defRPr/>
              </a:pPr>
              <a:t>‹#›</a:t>
            </a:fld>
            <a:endParaRPr lang="en-US" altLang="zh-CN"/>
          </a:p>
        </p:txBody>
      </p:sp>
    </p:spTree>
    <p:extLst>
      <p:ext uri="{BB962C8B-B14F-4D97-AF65-F5344CB8AC3E}">
        <p14:creationId xmlns:p14="http://schemas.microsoft.com/office/powerpoint/2010/main" val="1160433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表格占位符 2"/>
          <p:cNvSpPr>
            <a:spLocks noGrp="1"/>
          </p:cNvSpPr>
          <p:nvPr>
            <p:ph type="tbl" idx="1"/>
          </p:nvPr>
        </p:nvSpPr>
        <p:spPr>
          <a:xfrm>
            <a:off x="457200" y="1600200"/>
            <a:ext cx="8229600" cy="4530725"/>
          </a:xfrm>
        </p:spPr>
        <p:txBody>
          <a:bodyPr/>
          <a:lstStyle/>
          <a:p>
            <a:pPr lvl="0"/>
            <a:endParaRPr lang="zh-CN" altLang="en-US" noProof="0"/>
          </a:p>
        </p:txBody>
      </p:sp>
      <p:sp>
        <p:nvSpPr>
          <p:cNvPr id="4" name="Rectangle 4">
            <a:extLst>
              <a:ext uri="{FF2B5EF4-FFF2-40B4-BE49-F238E27FC236}">
                <a16:creationId xmlns:a16="http://schemas.microsoft.com/office/drawing/2014/main" id="{91A8248E-A3A9-B382-1793-BB97C3A8720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E4989105-6E0E-4B17-4CF8-C0C7C11D303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228490F9-9C8C-D0C6-ED94-A71C8717B16B}"/>
              </a:ext>
            </a:extLst>
          </p:cNvPr>
          <p:cNvSpPr>
            <a:spLocks noGrp="1" noChangeArrowheads="1"/>
          </p:cNvSpPr>
          <p:nvPr>
            <p:ph type="sldNum" sz="quarter" idx="12"/>
          </p:nvPr>
        </p:nvSpPr>
        <p:spPr>
          <a:ln/>
        </p:spPr>
        <p:txBody>
          <a:bodyPr/>
          <a:lstStyle>
            <a:lvl1pPr>
              <a:defRPr/>
            </a:lvl1pPr>
          </a:lstStyle>
          <a:p>
            <a:pPr>
              <a:defRPr/>
            </a:pPr>
            <a:fld id="{7B8F670D-2868-44B2-8EE9-E1E7920E8076}" type="slidenum">
              <a:rPr lang="en-US" altLang="zh-CN"/>
              <a:pPr>
                <a:defRPr/>
              </a:pPr>
              <a:t>‹#›</a:t>
            </a:fld>
            <a:endParaRPr lang="en-US" altLang="zh-CN"/>
          </a:p>
        </p:txBody>
      </p:sp>
    </p:spTree>
    <p:extLst>
      <p:ext uri="{BB962C8B-B14F-4D97-AF65-F5344CB8AC3E}">
        <p14:creationId xmlns:p14="http://schemas.microsoft.com/office/powerpoint/2010/main" val="21009302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785918" y="3886200"/>
            <a:ext cx="5986482"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6" name="标题 5"/>
          <p:cNvSpPr>
            <a:spLocks noGrp="1"/>
          </p:cNvSpPr>
          <p:nvPr>
            <p:ph type="title"/>
          </p:nvPr>
        </p:nvSpPr>
        <p:spPr/>
        <p:txBody>
          <a:bodyPr/>
          <a:lstStyle/>
          <a:p>
            <a:r>
              <a:rPr lang="zh-CN" altLang="en-US"/>
              <a:t>单击此处编辑母版标题样式</a:t>
            </a:r>
          </a:p>
        </p:txBody>
      </p:sp>
      <p:sp>
        <p:nvSpPr>
          <p:cNvPr id="2" name="灯片编号占位符 5">
            <a:extLst>
              <a:ext uri="{FF2B5EF4-FFF2-40B4-BE49-F238E27FC236}">
                <a16:creationId xmlns:a16="http://schemas.microsoft.com/office/drawing/2014/main" id="{C12B7997-D48A-8120-1280-B710C6274B2C}"/>
              </a:ext>
            </a:extLst>
          </p:cNvPr>
          <p:cNvSpPr>
            <a:spLocks noGrp="1"/>
          </p:cNvSpPr>
          <p:nvPr>
            <p:ph type="sldNum" sz="quarter" idx="10"/>
          </p:nvPr>
        </p:nvSpPr>
        <p:spPr/>
        <p:txBody>
          <a:bodyPr/>
          <a:lstStyle>
            <a:lvl1pPr>
              <a:defRPr/>
            </a:lvl1pPr>
          </a:lstStyle>
          <a:p>
            <a:pPr>
              <a:defRPr/>
            </a:pPr>
            <a:fld id="{E18C617E-308E-4200-AE09-FC57B0EF7455}" type="slidenum">
              <a:rPr lang="zh-CN" altLang="en-US"/>
              <a:pPr>
                <a:defRPr/>
              </a:pPr>
              <a:t>‹#›</a:t>
            </a:fld>
            <a:endParaRPr lang="zh-CN" altLang="en-US"/>
          </a:p>
        </p:txBody>
      </p:sp>
    </p:spTree>
    <p:extLst>
      <p:ext uri="{BB962C8B-B14F-4D97-AF65-F5344CB8AC3E}">
        <p14:creationId xmlns:p14="http://schemas.microsoft.com/office/powerpoint/2010/main" val="2192824661"/>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5">
            <a:extLst>
              <a:ext uri="{FF2B5EF4-FFF2-40B4-BE49-F238E27FC236}">
                <a16:creationId xmlns:a16="http://schemas.microsoft.com/office/drawing/2014/main" id="{B0B41EC2-8E16-413C-5AF6-FC7827EF2DE8}"/>
              </a:ext>
            </a:extLst>
          </p:cNvPr>
          <p:cNvSpPr>
            <a:spLocks noGrp="1"/>
          </p:cNvSpPr>
          <p:nvPr>
            <p:ph type="sldNum" sz="quarter" idx="10"/>
          </p:nvPr>
        </p:nvSpPr>
        <p:spPr/>
        <p:txBody>
          <a:bodyPr/>
          <a:lstStyle>
            <a:lvl1pPr>
              <a:defRPr/>
            </a:lvl1pPr>
          </a:lstStyle>
          <a:p>
            <a:pPr>
              <a:defRPr/>
            </a:pPr>
            <a:fld id="{FDBD04D9-2D3E-4372-A45B-632492FD2CAB}" type="slidenum">
              <a:rPr lang="zh-CN" altLang="en-US"/>
              <a:pPr>
                <a:defRPr/>
              </a:pPr>
              <a:t>‹#›</a:t>
            </a:fld>
            <a:endParaRPr lang="zh-CN" altLang="en-US"/>
          </a:p>
        </p:txBody>
      </p:sp>
    </p:spTree>
    <p:extLst>
      <p:ext uri="{BB962C8B-B14F-4D97-AF65-F5344CB8AC3E}">
        <p14:creationId xmlns:p14="http://schemas.microsoft.com/office/powerpoint/2010/main" val="957944535"/>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785917" y="4406900"/>
            <a:ext cx="6708795"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1785917" y="2906713"/>
            <a:ext cx="6708795"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灯片编号占位符 5">
            <a:extLst>
              <a:ext uri="{FF2B5EF4-FFF2-40B4-BE49-F238E27FC236}">
                <a16:creationId xmlns:a16="http://schemas.microsoft.com/office/drawing/2014/main" id="{6396FC6B-788C-D36A-43A4-09C6ACB380BE}"/>
              </a:ext>
            </a:extLst>
          </p:cNvPr>
          <p:cNvSpPr>
            <a:spLocks noGrp="1"/>
          </p:cNvSpPr>
          <p:nvPr>
            <p:ph type="sldNum" sz="quarter" idx="10"/>
          </p:nvPr>
        </p:nvSpPr>
        <p:spPr/>
        <p:txBody>
          <a:bodyPr/>
          <a:lstStyle>
            <a:lvl1pPr>
              <a:defRPr/>
            </a:lvl1pPr>
          </a:lstStyle>
          <a:p>
            <a:pPr>
              <a:defRPr/>
            </a:pPr>
            <a:fld id="{945DF143-5095-492D-B55A-1CD8413C545C}" type="slidenum">
              <a:rPr lang="zh-CN" altLang="en-US"/>
              <a:pPr>
                <a:defRPr/>
              </a:pPr>
              <a:t>‹#›</a:t>
            </a:fld>
            <a:endParaRPr lang="zh-CN" altLang="en-US"/>
          </a:p>
        </p:txBody>
      </p:sp>
    </p:spTree>
    <p:extLst>
      <p:ext uri="{BB962C8B-B14F-4D97-AF65-F5344CB8AC3E}">
        <p14:creationId xmlns:p14="http://schemas.microsoft.com/office/powerpoint/2010/main" val="1405916357"/>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5">
            <a:extLst>
              <a:ext uri="{FF2B5EF4-FFF2-40B4-BE49-F238E27FC236}">
                <a16:creationId xmlns:a16="http://schemas.microsoft.com/office/drawing/2014/main" id="{7DCAA1E6-3989-D84F-B537-C59D356340AE}"/>
              </a:ext>
            </a:extLst>
          </p:cNvPr>
          <p:cNvSpPr>
            <a:spLocks noGrp="1"/>
          </p:cNvSpPr>
          <p:nvPr>
            <p:ph type="sldNum" sz="quarter" idx="10"/>
          </p:nvPr>
        </p:nvSpPr>
        <p:spPr/>
        <p:txBody>
          <a:bodyPr/>
          <a:lstStyle>
            <a:lvl1pPr>
              <a:defRPr/>
            </a:lvl1pPr>
          </a:lstStyle>
          <a:p>
            <a:pPr>
              <a:defRPr/>
            </a:pPr>
            <a:fld id="{7A701E3B-7208-4CFC-81BD-50ADC1600997}" type="slidenum">
              <a:rPr lang="zh-CN" altLang="en-US"/>
              <a:pPr>
                <a:defRPr/>
              </a:pPr>
              <a:t>‹#›</a:t>
            </a:fld>
            <a:endParaRPr lang="zh-CN" altLang="en-US"/>
          </a:p>
        </p:txBody>
      </p:sp>
    </p:spTree>
    <p:extLst>
      <p:ext uri="{BB962C8B-B14F-4D97-AF65-F5344CB8AC3E}">
        <p14:creationId xmlns:p14="http://schemas.microsoft.com/office/powerpoint/2010/main" val="1777873071"/>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5">
            <a:extLst>
              <a:ext uri="{FF2B5EF4-FFF2-40B4-BE49-F238E27FC236}">
                <a16:creationId xmlns:a16="http://schemas.microsoft.com/office/drawing/2014/main" id="{3D4269C2-CB91-9CED-E712-FA4799F43591}"/>
              </a:ext>
            </a:extLst>
          </p:cNvPr>
          <p:cNvSpPr>
            <a:spLocks noGrp="1"/>
          </p:cNvSpPr>
          <p:nvPr>
            <p:ph type="sldNum" sz="quarter" idx="10"/>
          </p:nvPr>
        </p:nvSpPr>
        <p:spPr/>
        <p:txBody>
          <a:bodyPr/>
          <a:lstStyle>
            <a:lvl1pPr>
              <a:defRPr/>
            </a:lvl1pPr>
          </a:lstStyle>
          <a:p>
            <a:pPr>
              <a:defRPr/>
            </a:pPr>
            <a:fld id="{30A57CEE-2039-493E-9017-FDFC1F0ED629}" type="slidenum">
              <a:rPr lang="zh-CN" altLang="en-US"/>
              <a:pPr>
                <a:defRPr/>
              </a:pPr>
              <a:t>‹#›</a:t>
            </a:fld>
            <a:endParaRPr lang="zh-CN" altLang="en-US"/>
          </a:p>
        </p:txBody>
      </p:sp>
    </p:spTree>
    <p:extLst>
      <p:ext uri="{BB962C8B-B14F-4D97-AF65-F5344CB8AC3E}">
        <p14:creationId xmlns:p14="http://schemas.microsoft.com/office/powerpoint/2010/main" val="1395492905"/>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5">
            <a:extLst>
              <a:ext uri="{FF2B5EF4-FFF2-40B4-BE49-F238E27FC236}">
                <a16:creationId xmlns:a16="http://schemas.microsoft.com/office/drawing/2014/main" id="{3D5641C5-B48B-CF6E-CCCB-AD414A38DBD3}"/>
              </a:ext>
            </a:extLst>
          </p:cNvPr>
          <p:cNvSpPr>
            <a:spLocks noGrp="1"/>
          </p:cNvSpPr>
          <p:nvPr>
            <p:ph type="sldNum" sz="quarter" idx="10"/>
          </p:nvPr>
        </p:nvSpPr>
        <p:spPr/>
        <p:txBody>
          <a:bodyPr/>
          <a:lstStyle>
            <a:lvl1pPr>
              <a:defRPr/>
            </a:lvl1pPr>
          </a:lstStyle>
          <a:p>
            <a:pPr>
              <a:defRPr/>
            </a:pPr>
            <a:fld id="{CC5A9156-EBB8-4EB5-B169-BE8011218088}" type="slidenum">
              <a:rPr lang="zh-CN" altLang="en-US"/>
              <a:pPr>
                <a:defRPr/>
              </a:pPr>
              <a:t>‹#›</a:t>
            </a:fld>
            <a:endParaRPr lang="zh-CN" altLang="en-US"/>
          </a:p>
        </p:txBody>
      </p:sp>
    </p:spTree>
    <p:extLst>
      <p:ext uri="{BB962C8B-B14F-4D97-AF65-F5344CB8AC3E}">
        <p14:creationId xmlns:p14="http://schemas.microsoft.com/office/powerpoint/2010/main" val="1401187450"/>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4892FADD-5797-E764-1DEE-4A5D7F69049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A25522BC-EE85-4427-1E22-74A10C1BAAB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7E2C4E75-F925-F3CB-F187-4ECB418093EB}"/>
              </a:ext>
            </a:extLst>
          </p:cNvPr>
          <p:cNvSpPr>
            <a:spLocks noGrp="1" noChangeArrowheads="1"/>
          </p:cNvSpPr>
          <p:nvPr>
            <p:ph type="sldNum" sz="quarter" idx="12"/>
          </p:nvPr>
        </p:nvSpPr>
        <p:spPr>
          <a:ln/>
        </p:spPr>
        <p:txBody>
          <a:bodyPr/>
          <a:lstStyle>
            <a:lvl1pPr>
              <a:defRPr/>
            </a:lvl1pPr>
          </a:lstStyle>
          <a:p>
            <a:pPr>
              <a:defRPr/>
            </a:pPr>
            <a:fld id="{D8662ACC-ADCA-4200-BAD1-E48B7DEA30D0}" type="slidenum">
              <a:rPr lang="en-US" altLang="zh-CN"/>
              <a:pPr>
                <a:defRPr/>
              </a:pPr>
              <a:t>‹#›</a:t>
            </a:fld>
            <a:endParaRPr lang="en-US" altLang="zh-CN"/>
          </a:p>
        </p:txBody>
      </p:sp>
    </p:spTree>
    <p:extLst>
      <p:ext uri="{BB962C8B-B14F-4D97-AF65-F5344CB8AC3E}">
        <p14:creationId xmlns:p14="http://schemas.microsoft.com/office/powerpoint/2010/main" val="39316060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5">
            <a:extLst>
              <a:ext uri="{FF2B5EF4-FFF2-40B4-BE49-F238E27FC236}">
                <a16:creationId xmlns:a16="http://schemas.microsoft.com/office/drawing/2014/main" id="{4B507481-A005-2606-9457-4DCDAB5F7779}"/>
              </a:ext>
            </a:extLst>
          </p:cNvPr>
          <p:cNvSpPr>
            <a:spLocks noGrp="1"/>
          </p:cNvSpPr>
          <p:nvPr>
            <p:ph type="sldNum" sz="quarter" idx="10"/>
          </p:nvPr>
        </p:nvSpPr>
        <p:spPr/>
        <p:txBody>
          <a:bodyPr/>
          <a:lstStyle>
            <a:lvl1pPr>
              <a:defRPr/>
            </a:lvl1pPr>
          </a:lstStyle>
          <a:p>
            <a:pPr>
              <a:defRPr/>
            </a:pPr>
            <a:fld id="{A4F01B1C-756E-40D3-8FEF-1193C4393697}" type="slidenum">
              <a:rPr lang="zh-CN" altLang="en-US"/>
              <a:pPr>
                <a:defRPr/>
              </a:pPr>
              <a:t>‹#›</a:t>
            </a:fld>
            <a:endParaRPr lang="zh-CN" altLang="en-US"/>
          </a:p>
        </p:txBody>
      </p:sp>
    </p:spTree>
    <p:extLst>
      <p:ext uri="{BB962C8B-B14F-4D97-AF65-F5344CB8AC3E}">
        <p14:creationId xmlns:p14="http://schemas.microsoft.com/office/powerpoint/2010/main" val="344230041"/>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灯片编号占位符 5">
            <a:extLst>
              <a:ext uri="{FF2B5EF4-FFF2-40B4-BE49-F238E27FC236}">
                <a16:creationId xmlns:a16="http://schemas.microsoft.com/office/drawing/2014/main" id="{21FA1800-DCAE-E697-A0A4-784A9F76AFF9}"/>
              </a:ext>
            </a:extLst>
          </p:cNvPr>
          <p:cNvSpPr>
            <a:spLocks noGrp="1"/>
          </p:cNvSpPr>
          <p:nvPr>
            <p:ph type="sldNum" sz="quarter" idx="10"/>
          </p:nvPr>
        </p:nvSpPr>
        <p:spPr/>
        <p:txBody>
          <a:bodyPr/>
          <a:lstStyle>
            <a:lvl1pPr>
              <a:defRPr/>
            </a:lvl1pPr>
          </a:lstStyle>
          <a:p>
            <a:pPr>
              <a:defRPr/>
            </a:pPr>
            <a:fld id="{92C62E44-E3DD-4132-B43C-D43C60A3D8ED}" type="slidenum">
              <a:rPr lang="zh-CN" altLang="en-US"/>
              <a:pPr>
                <a:defRPr/>
              </a:pPr>
              <a:t>‹#›</a:t>
            </a:fld>
            <a:endParaRPr lang="zh-CN" altLang="en-US"/>
          </a:p>
        </p:txBody>
      </p:sp>
    </p:spTree>
    <p:extLst>
      <p:ext uri="{BB962C8B-B14F-4D97-AF65-F5344CB8AC3E}">
        <p14:creationId xmlns:p14="http://schemas.microsoft.com/office/powerpoint/2010/main" val="1706461087"/>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灯片编号占位符 5">
            <a:extLst>
              <a:ext uri="{FF2B5EF4-FFF2-40B4-BE49-F238E27FC236}">
                <a16:creationId xmlns:a16="http://schemas.microsoft.com/office/drawing/2014/main" id="{A3A13B49-5000-1E85-5898-C53CA455EF4F}"/>
              </a:ext>
            </a:extLst>
          </p:cNvPr>
          <p:cNvSpPr>
            <a:spLocks noGrp="1"/>
          </p:cNvSpPr>
          <p:nvPr>
            <p:ph type="sldNum" sz="quarter" idx="10"/>
          </p:nvPr>
        </p:nvSpPr>
        <p:spPr/>
        <p:txBody>
          <a:bodyPr/>
          <a:lstStyle>
            <a:lvl1pPr>
              <a:defRPr/>
            </a:lvl1pPr>
          </a:lstStyle>
          <a:p>
            <a:pPr>
              <a:defRPr/>
            </a:pPr>
            <a:fld id="{87007C55-5107-4EAD-9A8B-136C80F5A877}" type="slidenum">
              <a:rPr lang="zh-CN" altLang="en-US"/>
              <a:pPr>
                <a:defRPr/>
              </a:pPr>
              <a:t>‹#›</a:t>
            </a:fld>
            <a:endParaRPr lang="zh-CN" altLang="en-US"/>
          </a:p>
        </p:txBody>
      </p:sp>
    </p:spTree>
    <p:extLst>
      <p:ext uri="{BB962C8B-B14F-4D97-AF65-F5344CB8AC3E}">
        <p14:creationId xmlns:p14="http://schemas.microsoft.com/office/powerpoint/2010/main" val="2171199495"/>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5">
            <a:extLst>
              <a:ext uri="{FF2B5EF4-FFF2-40B4-BE49-F238E27FC236}">
                <a16:creationId xmlns:a16="http://schemas.microsoft.com/office/drawing/2014/main" id="{4E80CCA3-DD71-59D9-7A29-9C7253D00350}"/>
              </a:ext>
            </a:extLst>
          </p:cNvPr>
          <p:cNvSpPr>
            <a:spLocks noGrp="1"/>
          </p:cNvSpPr>
          <p:nvPr>
            <p:ph type="sldNum" sz="quarter" idx="10"/>
          </p:nvPr>
        </p:nvSpPr>
        <p:spPr/>
        <p:txBody>
          <a:bodyPr/>
          <a:lstStyle>
            <a:lvl1pPr>
              <a:defRPr/>
            </a:lvl1pPr>
          </a:lstStyle>
          <a:p>
            <a:pPr>
              <a:defRPr/>
            </a:pPr>
            <a:fld id="{4AA42E95-6A62-41EA-BD78-82FB767A3038}" type="slidenum">
              <a:rPr lang="zh-CN" altLang="en-US"/>
              <a:pPr>
                <a:defRPr/>
              </a:pPr>
              <a:t>‹#›</a:t>
            </a:fld>
            <a:endParaRPr lang="zh-CN" altLang="en-US"/>
          </a:p>
        </p:txBody>
      </p:sp>
    </p:spTree>
    <p:extLst>
      <p:ext uri="{BB962C8B-B14F-4D97-AF65-F5344CB8AC3E}">
        <p14:creationId xmlns:p14="http://schemas.microsoft.com/office/powerpoint/2010/main" val="2169820986"/>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5">
            <a:extLst>
              <a:ext uri="{FF2B5EF4-FFF2-40B4-BE49-F238E27FC236}">
                <a16:creationId xmlns:a16="http://schemas.microsoft.com/office/drawing/2014/main" id="{963F7C3A-C991-809B-6D73-8900B1F6E61D}"/>
              </a:ext>
            </a:extLst>
          </p:cNvPr>
          <p:cNvSpPr>
            <a:spLocks noGrp="1"/>
          </p:cNvSpPr>
          <p:nvPr>
            <p:ph type="sldNum" sz="quarter" idx="10"/>
          </p:nvPr>
        </p:nvSpPr>
        <p:spPr/>
        <p:txBody>
          <a:bodyPr/>
          <a:lstStyle>
            <a:lvl1pPr>
              <a:defRPr/>
            </a:lvl1pPr>
          </a:lstStyle>
          <a:p>
            <a:pPr>
              <a:defRPr/>
            </a:pPr>
            <a:fld id="{70B84EC7-CA8B-4DAD-ABD5-20FE05F6990E}" type="slidenum">
              <a:rPr lang="zh-CN" altLang="en-US"/>
              <a:pPr>
                <a:defRPr/>
              </a:pPr>
              <a:t>‹#›</a:t>
            </a:fld>
            <a:endParaRPr lang="zh-CN" altLang="en-US"/>
          </a:p>
        </p:txBody>
      </p:sp>
    </p:spTree>
    <p:extLst>
      <p:ext uri="{BB962C8B-B14F-4D97-AF65-F5344CB8AC3E}">
        <p14:creationId xmlns:p14="http://schemas.microsoft.com/office/powerpoint/2010/main" val="2863025413"/>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4AD229DB-BFCF-70FE-FBC6-5047017AA6C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847B6692-1BEE-E8CF-E9B2-D383B054825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25A86EF6-FD76-DE1B-F20A-0549E40466BA}"/>
              </a:ext>
            </a:extLst>
          </p:cNvPr>
          <p:cNvSpPr>
            <a:spLocks noGrp="1" noChangeArrowheads="1"/>
          </p:cNvSpPr>
          <p:nvPr>
            <p:ph type="sldNum" sz="quarter" idx="12"/>
          </p:nvPr>
        </p:nvSpPr>
        <p:spPr>
          <a:ln/>
        </p:spPr>
        <p:txBody>
          <a:bodyPr/>
          <a:lstStyle>
            <a:lvl1pPr>
              <a:defRPr/>
            </a:lvl1pPr>
          </a:lstStyle>
          <a:p>
            <a:pPr>
              <a:defRPr/>
            </a:pPr>
            <a:fld id="{F008D463-BB92-4050-A787-6E4D062364C9}" type="slidenum">
              <a:rPr lang="en-US" altLang="zh-CN"/>
              <a:pPr>
                <a:defRPr/>
              </a:pPr>
              <a:t>‹#›</a:t>
            </a:fld>
            <a:endParaRPr lang="en-US" altLang="zh-CN"/>
          </a:p>
        </p:txBody>
      </p:sp>
    </p:spTree>
    <p:extLst>
      <p:ext uri="{BB962C8B-B14F-4D97-AF65-F5344CB8AC3E}">
        <p14:creationId xmlns:p14="http://schemas.microsoft.com/office/powerpoint/2010/main" val="1626760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944EB2CF-3E36-E30F-BA9E-0E66AC39060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F3232EE1-C22E-5578-A010-BC286C375F3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01E12DBA-F13F-38E2-9FA8-2E5FB64912EC}"/>
              </a:ext>
            </a:extLst>
          </p:cNvPr>
          <p:cNvSpPr>
            <a:spLocks noGrp="1" noChangeArrowheads="1"/>
          </p:cNvSpPr>
          <p:nvPr>
            <p:ph type="sldNum" sz="quarter" idx="12"/>
          </p:nvPr>
        </p:nvSpPr>
        <p:spPr>
          <a:ln/>
        </p:spPr>
        <p:txBody>
          <a:bodyPr/>
          <a:lstStyle>
            <a:lvl1pPr>
              <a:defRPr/>
            </a:lvl1pPr>
          </a:lstStyle>
          <a:p>
            <a:pPr>
              <a:defRPr/>
            </a:pPr>
            <a:fld id="{74DB8208-A2FB-44D7-B1B0-E8699A555A6A}" type="slidenum">
              <a:rPr lang="en-US" altLang="zh-CN"/>
              <a:pPr>
                <a:defRPr/>
              </a:pPr>
              <a:t>‹#›</a:t>
            </a:fld>
            <a:endParaRPr lang="en-US" altLang="zh-CN"/>
          </a:p>
        </p:txBody>
      </p:sp>
    </p:spTree>
    <p:extLst>
      <p:ext uri="{BB962C8B-B14F-4D97-AF65-F5344CB8AC3E}">
        <p14:creationId xmlns:p14="http://schemas.microsoft.com/office/powerpoint/2010/main" val="621344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3428F640-92DF-DAC8-0037-E0AD1A2F24C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D2631CA1-E442-CBC3-FAB3-7921D489F55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7D6A804D-3483-C225-EA68-759E9530FF0C}"/>
              </a:ext>
            </a:extLst>
          </p:cNvPr>
          <p:cNvSpPr>
            <a:spLocks noGrp="1" noChangeArrowheads="1"/>
          </p:cNvSpPr>
          <p:nvPr>
            <p:ph type="sldNum" sz="quarter" idx="12"/>
          </p:nvPr>
        </p:nvSpPr>
        <p:spPr>
          <a:ln/>
        </p:spPr>
        <p:txBody>
          <a:bodyPr/>
          <a:lstStyle>
            <a:lvl1pPr>
              <a:defRPr/>
            </a:lvl1pPr>
          </a:lstStyle>
          <a:p>
            <a:pPr>
              <a:defRPr/>
            </a:pPr>
            <a:fld id="{8BDF7CDB-360A-4070-8CA6-E92419AA2B9F}" type="slidenum">
              <a:rPr lang="en-US" altLang="zh-CN"/>
              <a:pPr>
                <a:defRPr/>
              </a:pPr>
              <a:t>‹#›</a:t>
            </a:fld>
            <a:endParaRPr lang="en-US" altLang="zh-CN"/>
          </a:p>
        </p:txBody>
      </p:sp>
    </p:spTree>
    <p:extLst>
      <p:ext uri="{BB962C8B-B14F-4D97-AF65-F5344CB8AC3E}">
        <p14:creationId xmlns:p14="http://schemas.microsoft.com/office/powerpoint/2010/main" val="4076088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E88670A7-2C4E-2453-6E19-ADE470BA3AD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F1044829-9F34-1DEB-D55D-B834E302C2E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3C53178C-B550-6DE3-21E9-89E81CF109AB}"/>
              </a:ext>
            </a:extLst>
          </p:cNvPr>
          <p:cNvSpPr>
            <a:spLocks noGrp="1" noChangeArrowheads="1"/>
          </p:cNvSpPr>
          <p:nvPr>
            <p:ph type="sldNum" sz="quarter" idx="12"/>
          </p:nvPr>
        </p:nvSpPr>
        <p:spPr>
          <a:ln/>
        </p:spPr>
        <p:txBody>
          <a:bodyPr/>
          <a:lstStyle>
            <a:lvl1pPr>
              <a:defRPr/>
            </a:lvl1pPr>
          </a:lstStyle>
          <a:p>
            <a:pPr>
              <a:defRPr/>
            </a:pPr>
            <a:fld id="{5979CC8B-3F56-465B-855A-D44E406D114E}" type="slidenum">
              <a:rPr lang="en-US" altLang="zh-CN"/>
              <a:pPr>
                <a:defRPr/>
              </a:pPr>
              <a:t>‹#›</a:t>
            </a:fld>
            <a:endParaRPr lang="en-US" altLang="zh-CN"/>
          </a:p>
        </p:txBody>
      </p:sp>
    </p:spTree>
    <p:extLst>
      <p:ext uri="{BB962C8B-B14F-4D97-AF65-F5344CB8AC3E}">
        <p14:creationId xmlns:p14="http://schemas.microsoft.com/office/powerpoint/2010/main" val="2351196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284191D-18C5-63A5-A491-0E7C7C05F60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794F073E-2118-5B99-AB15-91B8B811E92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C08E5885-3DA2-0B09-83B8-0C50D88E3C58}"/>
              </a:ext>
            </a:extLst>
          </p:cNvPr>
          <p:cNvSpPr>
            <a:spLocks noGrp="1" noChangeArrowheads="1"/>
          </p:cNvSpPr>
          <p:nvPr>
            <p:ph type="sldNum" sz="quarter" idx="12"/>
          </p:nvPr>
        </p:nvSpPr>
        <p:spPr>
          <a:ln/>
        </p:spPr>
        <p:txBody>
          <a:bodyPr/>
          <a:lstStyle>
            <a:lvl1pPr>
              <a:defRPr/>
            </a:lvl1pPr>
          </a:lstStyle>
          <a:p>
            <a:pPr>
              <a:defRPr/>
            </a:pPr>
            <a:fld id="{61CB6E21-C41B-4C94-96BC-AA76458C1EBF}" type="slidenum">
              <a:rPr lang="en-US" altLang="zh-CN"/>
              <a:pPr>
                <a:defRPr/>
              </a:pPr>
              <a:t>‹#›</a:t>
            </a:fld>
            <a:endParaRPr lang="en-US" altLang="zh-CN"/>
          </a:p>
        </p:txBody>
      </p:sp>
    </p:spTree>
    <p:extLst>
      <p:ext uri="{BB962C8B-B14F-4D97-AF65-F5344CB8AC3E}">
        <p14:creationId xmlns:p14="http://schemas.microsoft.com/office/powerpoint/2010/main" val="3389299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90C29E36-CB17-5FAC-F5A2-069BB5BB035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1E8AFBDB-220A-4EC3-36A3-1D81FE80276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7F988DD4-26FB-568C-5357-A728BDC035A9}"/>
              </a:ext>
            </a:extLst>
          </p:cNvPr>
          <p:cNvSpPr>
            <a:spLocks noGrp="1" noChangeArrowheads="1"/>
          </p:cNvSpPr>
          <p:nvPr>
            <p:ph type="sldNum" sz="quarter" idx="12"/>
          </p:nvPr>
        </p:nvSpPr>
        <p:spPr>
          <a:ln/>
        </p:spPr>
        <p:txBody>
          <a:bodyPr/>
          <a:lstStyle>
            <a:lvl1pPr>
              <a:defRPr/>
            </a:lvl1pPr>
          </a:lstStyle>
          <a:p>
            <a:pPr>
              <a:defRPr/>
            </a:pPr>
            <a:fld id="{3268C8C2-40AB-4C11-A53B-459B859A61B7}" type="slidenum">
              <a:rPr lang="en-US" altLang="zh-CN"/>
              <a:pPr>
                <a:defRPr/>
              </a:pPr>
              <a:t>‹#›</a:t>
            </a:fld>
            <a:endParaRPr lang="en-US" altLang="zh-CN"/>
          </a:p>
        </p:txBody>
      </p:sp>
    </p:spTree>
    <p:extLst>
      <p:ext uri="{BB962C8B-B14F-4D97-AF65-F5344CB8AC3E}">
        <p14:creationId xmlns:p14="http://schemas.microsoft.com/office/powerpoint/2010/main" val="2300995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E2585506-C22E-0D71-D0EF-407986EF0EE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1E659EA0-79B9-5110-E68E-B6BA2A6A0F6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98FB7B2B-68BA-5D65-AE4D-B387BBD4D22C}"/>
              </a:ext>
            </a:extLst>
          </p:cNvPr>
          <p:cNvSpPr>
            <a:spLocks noGrp="1" noChangeArrowheads="1"/>
          </p:cNvSpPr>
          <p:nvPr>
            <p:ph type="sldNum" sz="quarter" idx="12"/>
          </p:nvPr>
        </p:nvSpPr>
        <p:spPr>
          <a:ln/>
        </p:spPr>
        <p:txBody>
          <a:bodyPr/>
          <a:lstStyle>
            <a:lvl1pPr>
              <a:defRPr/>
            </a:lvl1pPr>
          </a:lstStyle>
          <a:p>
            <a:pPr>
              <a:defRPr/>
            </a:pPr>
            <a:fld id="{40D2272C-80F1-41FA-8D2F-82FFD3DE2F53}" type="slidenum">
              <a:rPr lang="en-US" altLang="zh-CN"/>
              <a:pPr>
                <a:defRPr/>
              </a:pPr>
              <a:t>‹#›</a:t>
            </a:fld>
            <a:endParaRPr lang="en-US" altLang="zh-CN"/>
          </a:p>
        </p:txBody>
      </p:sp>
    </p:spTree>
    <p:extLst>
      <p:ext uri="{BB962C8B-B14F-4D97-AF65-F5344CB8AC3E}">
        <p14:creationId xmlns:p14="http://schemas.microsoft.com/office/powerpoint/2010/main" val="1753661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1.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F2B1D9C-9897-D48B-50DD-7477E643C118}"/>
              </a:ext>
            </a:extLst>
          </p:cNvPr>
          <p:cNvSpPr>
            <a:spLocks noGrp="1" noChangeArrowheads="1"/>
          </p:cNvSpPr>
          <p:nvPr>
            <p:ph type="title"/>
          </p:nvPr>
        </p:nvSpPr>
        <p:spPr bwMode="auto">
          <a:xfrm>
            <a:off x="457200" y="277813"/>
            <a:ext cx="82296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62E6BBA4-6F00-CE67-4B99-58D3D8DA25D2}"/>
              </a:ext>
            </a:extLst>
          </p:cNvPr>
          <p:cNvSpPr>
            <a:spLocks noGrp="1" noChangeArrowheads="1"/>
          </p:cNvSpPr>
          <p:nvPr>
            <p:ph type="body" idx="1"/>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1988" name="Rectangle 4">
            <a:extLst>
              <a:ext uri="{FF2B5EF4-FFF2-40B4-BE49-F238E27FC236}">
                <a16:creationId xmlns:a16="http://schemas.microsoft.com/office/drawing/2014/main" id="{711098F8-3E96-4ED4-DC5D-0CC5B9B5D81B}"/>
              </a:ext>
            </a:extLst>
          </p:cNvPr>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mj-lt"/>
              </a:defRPr>
            </a:lvl1pPr>
          </a:lstStyle>
          <a:p>
            <a:pPr>
              <a:defRPr/>
            </a:pPr>
            <a:endParaRPr lang="en-US" altLang="zh-CN"/>
          </a:p>
        </p:txBody>
      </p:sp>
      <p:sp>
        <p:nvSpPr>
          <p:cNvPr id="41989" name="Rectangle 5">
            <a:extLst>
              <a:ext uri="{FF2B5EF4-FFF2-40B4-BE49-F238E27FC236}">
                <a16:creationId xmlns:a16="http://schemas.microsoft.com/office/drawing/2014/main" id="{9F3D2DC6-26C3-DD0A-C2AA-859187F5628C}"/>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latin typeface="+mj-lt"/>
              </a:defRPr>
            </a:lvl1pPr>
          </a:lstStyle>
          <a:p>
            <a:pPr>
              <a:defRPr/>
            </a:pPr>
            <a:endParaRPr lang="en-US" altLang="zh-CN"/>
          </a:p>
        </p:txBody>
      </p:sp>
      <p:sp>
        <p:nvSpPr>
          <p:cNvPr id="41990" name="Rectangle 6">
            <a:extLst>
              <a:ext uri="{FF2B5EF4-FFF2-40B4-BE49-F238E27FC236}">
                <a16:creationId xmlns:a16="http://schemas.microsoft.com/office/drawing/2014/main" id="{F9EECA08-4462-3440-876C-55A477CB0C39}"/>
              </a:ext>
            </a:extLst>
          </p:cNvPr>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Garamond" panose="02020404030301010803" pitchFamily="18" charset="0"/>
              </a:defRPr>
            </a:lvl1pPr>
          </a:lstStyle>
          <a:p>
            <a:pPr>
              <a:defRPr/>
            </a:pPr>
            <a:fld id="{0C43117D-65CB-4F4E-B0A7-D4B4C0143677}" type="slidenum">
              <a:rPr lang="en-US" altLang="zh-CN"/>
              <a:pPr>
                <a:defRPr/>
              </a:pPr>
              <a:t>‹#›</a:t>
            </a:fld>
            <a:endParaRPr lang="en-US" altLang="zh-CN"/>
          </a:p>
        </p:txBody>
      </p:sp>
      <p:sp>
        <p:nvSpPr>
          <p:cNvPr id="1031" name="Freeform 7">
            <a:extLst>
              <a:ext uri="{FF2B5EF4-FFF2-40B4-BE49-F238E27FC236}">
                <a16:creationId xmlns:a16="http://schemas.microsoft.com/office/drawing/2014/main" id="{11F112E9-7EAB-CC38-F17A-2C4A3A876C5F}"/>
              </a:ext>
            </a:extLst>
          </p:cNvPr>
          <p:cNvSpPr>
            <a:spLocks noChangeArrowheads="1"/>
          </p:cNvSpPr>
          <p:nvPr/>
        </p:nvSpPr>
        <p:spPr bwMode="auto">
          <a:xfrm>
            <a:off x="381000" y="228600"/>
            <a:ext cx="8229600" cy="6096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32" name="Line 8">
            <a:extLst>
              <a:ext uri="{FF2B5EF4-FFF2-40B4-BE49-F238E27FC236}">
                <a16:creationId xmlns:a16="http://schemas.microsoft.com/office/drawing/2014/main" id="{6BAFA836-816F-1911-9FEF-0EE30D2B7FDA}"/>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193417367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hf hdr="0" ftr="0" dt="0"/>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ea typeface="宋体" pitchFamily="2" charset="-122"/>
        </a:defRPr>
      </a:lvl2pPr>
      <a:lvl3pPr algn="l" rtl="0" eaLnBrk="0" fontAlgn="base" hangingPunct="0">
        <a:spcBef>
          <a:spcPct val="0"/>
        </a:spcBef>
        <a:spcAft>
          <a:spcPct val="0"/>
        </a:spcAft>
        <a:defRPr sz="4200">
          <a:solidFill>
            <a:schemeClr val="tx2"/>
          </a:solidFill>
          <a:latin typeface="Garamond" pitchFamily="18" charset="0"/>
          <a:ea typeface="宋体" pitchFamily="2" charset="-122"/>
        </a:defRPr>
      </a:lvl3pPr>
      <a:lvl4pPr algn="l" rtl="0" eaLnBrk="0" fontAlgn="base" hangingPunct="0">
        <a:spcBef>
          <a:spcPct val="0"/>
        </a:spcBef>
        <a:spcAft>
          <a:spcPct val="0"/>
        </a:spcAft>
        <a:defRPr sz="4200">
          <a:solidFill>
            <a:schemeClr val="tx2"/>
          </a:solidFill>
          <a:latin typeface="Garamond" pitchFamily="18" charset="0"/>
          <a:ea typeface="宋体" pitchFamily="2" charset="-122"/>
        </a:defRPr>
      </a:lvl4pPr>
      <a:lvl5pPr algn="l" rtl="0" eaLnBrk="0" fontAlgn="base" hangingPunct="0">
        <a:spcBef>
          <a:spcPct val="0"/>
        </a:spcBef>
        <a:spcAft>
          <a:spcPct val="0"/>
        </a:spcAft>
        <a:defRPr sz="4200">
          <a:solidFill>
            <a:schemeClr val="tx2"/>
          </a:solidFill>
          <a:latin typeface="Garamond" pitchFamily="18" charset="0"/>
          <a:ea typeface="宋体" pitchFamily="2"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9AB5CD8E-2580-8D72-E630-AD5770674C8F}"/>
              </a:ext>
            </a:extLst>
          </p:cNvPr>
          <p:cNvSpPr>
            <a:spLocks noGrp="1"/>
          </p:cNvSpPr>
          <p:nvPr>
            <p:ph type="title"/>
          </p:nvPr>
        </p:nvSpPr>
        <p:spPr bwMode="auto">
          <a:xfrm>
            <a:off x="1785938" y="274638"/>
            <a:ext cx="69008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文本占位符 2">
            <a:extLst>
              <a:ext uri="{FF2B5EF4-FFF2-40B4-BE49-F238E27FC236}">
                <a16:creationId xmlns:a16="http://schemas.microsoft.com/office/drawing/2014/main" id="{56F1768B-DCEF-E5B8-5752-DBE507035A72}"/>
              </a:ext>
            </a:extLst>
          </p:cNvPr>
          <p:cNvSpPr>
            <a:spLocks noGrp="1"/>
          </p:cNvSpPr>
          <p:nvPr>
            <p:ph type="body" idx="1"/>
          </p:nvPr>
        </p:nvSpPr>
        <p:spPr bwMode="auto">
          <a:xfrm>
            <a:off x="1785938" y="1600200"/>
            <a:ext cx="6900862"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灯片编号占位符 5">
            <a:extLst>
              <a:ext uri="{FF2B5EF4-FFF2-40B4-BE49-F238E27FC236}">
                <a16:creationId xmlns:a16="http://schemas.microsoft.com/office/drawing/2014/main" id="{4ABBF968-9118-4C5B-6BDA-236D7D375721}"/>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smtClean="0">
                <a:solidFill>
                  <a:srgbClr val="898989"/>
                </a:solidFill>
                <a:latin typeface="Calibri" panose="020F0502020204030204" pitchFamily="34" charset="0"/>
                <a:ea typeface="宋体" panose="02010600030101010101" pitchFamily="2" charset="-122"/>
              </a:defRPr>
            </a:lvl1pPr>
          </a:lstStyle>
          <a:p>
            <a:pPr>
              <a:defRPr/>
            </a:pPr>
            <a:fld id="{BCF61DA5-7EFD-4D1B-BD52-1574A0391DDB}" type="slidenum">
              <a:rPr lang="zh-CN" altLang="en-US"/>
              <a:pPr>
                <a:defRPr/>
              </a:pPr>
              <a:t>‹#›</a:t>
            </a:fld>
            <a:endParaRPr lang="zh-CN" altLang="en-US"/>
          </a:p>
        </p:txBody>
      </p:sp>
    </p:spTree>
    <p:extLst>
      <p:ext uri="{BB962C8B-B14F-4D97-AF65-F5344CB8AC3E}">
        <p14:creationId xmlns:p14="http://schemas.microsoft.com/office/powerpoint/2010/main" val="2053599788"/>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ransition spd="med">
    <p:fade/>
  </p:transition>
  <p:hf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oleObject" Target="../embeddings/oleObject2.bin"/><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72E503A-A45D-8000-DC0C-BBA7DDD829CF}"/>
              </a:ext>
            </a:extLst>
          </p:cNvPr>
          <p:cNvSpPr>
            <a:spLocks noGrp="1"/>
          </p:cNvSpPr>
          <p:nvPr>
            <p:ph type="ctrTitle"/>
          </p:nvPr>
        </p:nvSpPr>
        <p:spPr>
          <a:xfrm>
            <a:off x="635432" y="1524000"/>
            <a:ext cx="7902144" cy="1752600"/>
          </a:xfrm>
        </p:spPr>
        <p:txBody>
          <a:bodyPr/>
          <a:lstStyle/>
          <a:p>
            <a:r>
              <a:rPr lang="zh-CN" altLang="en-US" dirty="0"/>
              <a:t>需求基本概念、过程、类型</a:t>
            </a:r>
          </a:p>
        </p:txBody>
      </p:sp>
      <p:sp>
        <p:nvSpPr>
          <p:cNvPr id="6" name="副标题 5">
            <a:extLst>
              <a:ext uri="{FF2B5EF4-FFF2-40B4-BE49-F238E27FC236}">
                <a16:creationId xmlns:a16="http://schemas.microsoft.com/office/drawing/2014/main" id="{24732BE2-8DDD-42A1-5A8B-7EEFD85FE406}"/>
              </a:ext>
            </a:extLst>
          </p:cNvPr>
          <p:cNvSpPr>
            <a:spLocks noGrp="1"/>
          </p:cNvSpPr>
          <p:nvPr>
            <p:ph type="subTitle" idx="1"/>
          </p:nvPr>
        </p:nvSpPr>
        <p:spPr>
          <a:xfrm>
            <a:off x="1557580" y="3962400"/>
            <a:ext cx="6976820" cy="1752600"/>
          </a:xfrm>
        </p:spPr>
        <p:txBody>
          <a:bodyPr/>
          <a:lstStyle/>
          <a:p>
            <a:r>
              <a:rPr lang="zh-CN" altLang="en-US" dirty="0"/>
              <a:t>需求与商业模式创新</a:t>
            </a:r>
            <a:endParaRPr lang="en-US" altLang="zh-CN" dirty="0"/>
          </a:p>
          <a:p>
            <a:r>
              <a:rPr lang="en-US" altLang="zh-CN" dirty="0"/>
              <a:t>《</a:t>
            </a:r>
            <a:r>
              <a:rPr lang="zh-CN" altLang="en-US" dirty="0"/>
              <a:t>需求工程</a:t>
            </a:r>
            <a:r>
              <a:rPr lang="en-US" altLang="zh-CN" dirty="0"/>
              <a:t>-</a:t>
            </a:r>
            <a:r>
              <a:rPr lang="zh-CN" altLang="en-US" dirty="0"/>
              <a:t>软件建模与分析</a:t>
            </a:r>
            <a:r>
              <a:rPr lang="en-US" altLang="zh-CN" dirty="0"/>
              <a:t>》</a:t>
            </a:r>
            <a:r>
              <a:rPr lang="zh-CN" altLang="en-US" dirty="0"/>
              <a:t>第</a:t>
            </a:r>
            <a:r>
              <a:rPr lang="en-US" altLang="zh-CN" dirty="0"/>
              <a:t>1</a:t>
            </a:r>
            <a:r>
              <a:rPr lang="zh-CN" altLang="en-US" dirty="0"/>
              <a:t>、</a:t>
            </a:r>
            <a:r>
              <a:rPr lang="en-US" altLang="zh-CN" dirty="0"/>
              <a:t>2</a:t>
            </a:r>
            <a:r>
              <a:rPr lang="zh-CN" altLang="en-US" dirty="0"/>
              <a:t>、</a:t>
            </a:r>
            <a:r>
              <a:rPr lang="en-US" altLang="zh-CN" dirty="0"/>
              <a:t>3</a:t>
            </a:r>
            <a:r>
              <a:rPr lang="zh-CN" altLang="en-US" dirty="0"/>
              <a:t>章</a:t>
            </a:r>
          </a:p>
        </p:txBody>
      </p:sp>
      <p:sp>
        <p:nvSpPr>
          <p:cNvPr id="4" name="灯片编号占位符 3">
            <a:extLst>
              <a:ext uri="{FF2B5EF4-FFF2-40B4-BE49-F238E27FC236}">
                <a16:creationId xmlns:a16="http://schemas.microsoft.com/office/drawing/2014/main" id="{3DA77934-4E82-B8F5-C7D6-C8183346FA0C}"/>
              </a:ext>
            </a:extLst>
          </p:cNvPr>
          <p:cNvSpPr>
            <a:spLocks noGrp="1"/>
          </p:cNvSpPr>
          <p:nvPr>
            <p:ph type="sldNum" sz="quarter" idx="12"/>
          </p:nvPr>
        </p:nvSpPr>
        <p:spPr/>
        <p:txBody>
          <a:bodyPr/>
          <a:lstStyle/>
          <a:p>
            <a:pPr>
              <a:defRPr/>
            </a:pPr>
            <a:fld id="{D8662ACC-ADCA-4200-BAD1-E48B7DEA30D0}" type="slidenum">
              <a:rPr lang="en-US" altLang="zh-CN" smtClean="0"/>
              <a:pPr>
                <a:defRPr/>
              </a:pPr>
              <a:t>1</a:t>
            </a:fld>
            <a:endParaRPr lang="en-US" altLang="zh-CN"/>
          </a:p>
        </p:txBody>
      </p:sp>
    </p:spTree>
    <p:extLst>
      <p:ext uri="{BB962C8B-B14F-4D97-AF65-F5344CB8AC3E}">
        <p14:creationId xmlns:p14="http://schemas.microsoft.com/office/powerpoint/2010/main" val="3813532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C802D630-F65F-1FE3-4683-6E65D1E81D7C}"/>
              </a:ext>
            </a:extLst>
          </p:cNvPr>
          <p:cNvSpPr>
            <a:spLocks noGrp="1" noChangeArrowheads="1"/>
          </p:cNvSpPr>
          <p:nvPr>
            <p:ph type="title"/>
          </p:nvPr>
        </p:nvSpPr>
        <p:spPr/>
        <p:txBody>
          <a:bodyPr/>
          <a:lstStyle/>
          <a:p>
            <a:pPr eaLnBrk="1" hangingPunct="1"/>
            <a:r>
              <a:rPr lang="en-US" altLang="zh-CN"/>
              <a:t>1. </a:t>
            </a:r>
            <a:r>
              <a:rPr lang="zh-CN" altLang="en-US"/>
              <a:t>需求工程过程</a:t>
            </a:r>
          </a:p>
        </p:txBody>
      </p:sp>
      <p:sp>
        <p:nvSpPr>
          <p:cNvPr id="18435" name="Rectangle 3">
            <a:extLst>
              <a:ext uri="{FF2B5EF4-FFF2-40B4-BE49-F238E27FC236}">
                <a16:creationId xmlns:a16="http://schemas.microsoft.com/office/drawing/2014/main" id="{0B6C5FA9-9921-3F21-4564-6B9003760547}"/>
              </a:ext>
            </a:extLst>
          </p:cNvPr>
          <p:cNvSpPr>
            <a:spLocks noGrp="1" noChangeArrowheads="1"/>
          </p:cNvSpPr>
          <p:nvPr>
            <p:ph type="body" idx="1"/>
          </p:nvPr>
        </p:nvSpPr>
        <p:spPr>
          <a:xfrm>
            <a:off x="457200" y="1565275"/>
            <a:ext cx="8229600" cy="4530725"/>
          </a:xfrm>
        </p:spPr>
        <p:txBody>
          <a:bodyPr/>
          <a:lstStyle/>
          <a:p>
            <a:pPr eaLnBrk="1" hangingPunct="1"/>
            <a:r>
              <a:rPr lang="zh-CN" altLang="en-US" sz="2400"/>
              <a:t>过程是一组相关活动的集成，通过这些活动的执行，可以完成一项任务或者达到一个目标。</a:t>
            </a:r>
          </a:p>
          <a:p>
            <a:pPr eaLnBrk="1" hangingPunct="1"/>
            <a:r>
              <a:rPr lang="zh-CN" altLang="en-US" sz="2400"/>
              <a:t>需求工程过程是系统开发当中需求开发活动的集成，它的模版是产生一个能够在用户环境下解决用户业务问题的系统方案</a:t>
            </a:r>
          </a:p>
          <a:p>
            <a:pPr eaLnBrk="1" hangingPunct="1"/>
            <a:r>
              <a:rPr lang="zh-CN" altLang="en-US" sz="2400"/>
              <a:t>需求工程过程可能会表现出极大的差异，但是除了少数情况之外，主要的需求工程活动是比较固定的</a:t>
            </a:r>
          </a:p>
        </p:txBody>
      </p:sp>
      <p:sp>
        <p:nvSpPr>
          <p:cNvPr id="18436" name="Rectangle 5">
            <a:extLst>
              <a:ext uri="{FF2B5EF4-FFF2-40B4-BE49-F238E27FC236}">
                <a16:creationId xmlns:a16="http://schemas.microsoft.com/office/drawing/2014/main" id="{AE9DB2A8-0348-5879-5AF2-F61C6480D5CF}"/>
              </a:ext>
            </a:extLst>
          </p:cNvPr>
          <p:cNvSpPr>
            <a:spLocks noChangeArrowheads="1"/>
          </p:cNvSpPr>
          <p:nvPr/>
        </p:nvSpPr>
        <p:spPr bwMode="auto">
          <a:xfrm>
            <a:off x="0" y="2430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18437" name="Picture 6">
            <a:extLst>
              <a:ext uri="{FF2B5EF4-FFF2-40B4-BE49-F238E27FC236}">
                <a16:creationId xmlns:a16="http://schemas.microsoft.com/office/drawing/2014/main" id="{B6718DDB-8F84-BD2E-3926-FD4F37A51C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4343400"/>
            <a:ext cx="5951538" cy="198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0694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a:extLst>
              <a:ext uri="{FF2B5EF4-FFF2-40B4-BE49-F238E27FC236}">
                <a16:creationId xmlns:a16="http://schemas.microsoft.com/office/drawing/2014/main" id="{307F0A2D-C6B7-257F-5C1A-03F01758B433}"/>
              </a:ext>
            </a:extLst>
          </p:cNvPr>
          <p:cNvSpPr>
            <a:spLocks noGrp="1"/>
          </p:cNvSpPr>
          <p:nvPr>
            <p:ph type="title"/>
          </p:nvPr>
        </p:nvSpPr>
        <p:spPr/>
        <p:txBody>
          <a:bodyPr/>
          <a:lstStyle/>
          <a:p>
            <a:r>
              <a:rPr lang="zh-CN" altLang="en-US"/>
              <a:t>需求工程的基本活动</a:t>
            </a:r>
          </a:p>
        </p:txBody>
      </p:sp>
      <p:sp>
        <p:nvSpPr>
          <p:cNvPr id="3" name="内容占位符 2">
            <a:extLst>
              <a:ext uri="{FF2B5EF4-FFF2-40B4-BE49-F238E27FC236}">
                <a16:creationId xmlns:a16="http://schemas.microsoft.com/office/drawing/2014/main" id="{40DA87D3-E50F-95EE-4DF7-6F01844A19BB}"/>
              </a:ext>
            </a:extLst>
          </p:cNvPr>
          <p:cNvSpPr>
            <a:spLocks noGrp="1"/>
          </p:cNvSpPr>
          <p:nvPr>
            <p:ph idx="1"/>
          </p:nvPr>
        </p:nvSpPr>
        <p:spPr>
          <a:xfrm>
            <a:off x="890199" y="1133670"/>
            <a:ext cx="7113587" cy="4983163"/>
          </a:xfrm>
        </p:spPr>
        <p:txBody>
          <a:bodyPr/>
          <a:lstStyle/>
          <a:p>
            <a:r>
              <a:rPr lang="zh-CN" altLang="en-US" sz="2000" b="1" dirty="0"/>
              <a:t>需求获取：</a:t>
            </a:r>
            <a:r>
              <a:rPr lang="zh-CN" altLang="en-US" sz="2000" dirty="0"/>
              <a:t>系统原始需要</a:t>
            </a:r>
            <a:endParaRPr lang="en-US" altLang="zh-CN" sz="2000" dirty="0"/>
          </a:p>
          <a:p>
            <a:pPr lvl="1"/>
            <a:r>
              <a:rPr lang="zh-CN" altLang="en-US" sz="1800" dirty="0"/>
              <a:t>研究应用环境，分析系统涉众，了解已有问题，建立系统目标，获取业务细节，生成用户需求</a:t>
            </a:r>
            <a:endParaRPr lang="en-US" altLang="zh-CN" sz="1800" dirty="0"/>
          </a:p>
          <a:p>
            <a:endParaRPr lang="en-US" altLang="zh-CN" sz="1000" dirty="0"/>
          </a:p>
          <a:p>
            <a:r>
              <a:rPr lang="zh-CN" altLang="en-US" sz="2000" b="1" dirty="0"/>
              <a:t>需求分析：</a:t>
            </a:r>
            <a:r>
              <a:rPr lang="zh-CN" altLang="en-US" sz="2000" dirty="0"/>
              <a:t>保证需求完整性与一致性（贯穿整个过程）</a:t>
            </a:r>
            <a:endParaRPr lang="en-US" altLang="zh-CN" sz="2000" dirty="0"/>
          </a:p>
          <a:p>
            <a:pPr lvl="1"/>
            <a:r>
              <a:rPr lang="zh-CN" altLang="en-US" sz="1800" dirty="0"/>
              <a:t>将目标、功能与约束映射为系统行为，建立系统模型并分析（</a:t>
            </a:r>
            <a:r>
              <a:rPr lang="zh-CN" altLang="en-US" sz="1800" b="1" dirty="0"/>
              <a:t>信息的细化与隐藏联系、假设的显式化</a:t>
            </a:r>
            <a:r>
              <a:rPr lang="zh-CN" altLang="en-US" sz="1800" dirty="0"/>
              <a:t>），识别并修复不一致缺陷，发现并弥补遗漏的需求</a:t>
            </a:r>
            <a:endParaRPr lang="en-US" altLang="zh-CN" sz="1800" dirty="0"/>
          </a:p>
          <a:p>
            <a:endParaRPr lang="en-US" altLang="zh-CN" sz="1000" dirty="0"/>
          </a:p>
          <a:p>
            <a:r>
              <a:rPr lang="zh-CN" altLang="en-US" sz="2000" b="1" dirty="0"/>
              <a:t>需求规约：</a:t>
            </a:r>
            <a:r>
              <a:rPr lang="zh-CN" altLang="en-US" sz="2000" dirty="0"/>
              <a:t>将分析过的需求与系统行为明确并文档化</a:t>
            </a:r>
            <a:endParaRPr lang="en-US" altLang="zh-CN" sz="2000" dirty="0"/>
          </a:p>
          <a:p>
            <a:pPr lvl="1"/>
            <a:r>
              <a:rPr lang="zh-CN" altLang="en-US" sz="1800" dirty="0"/>
              <a:t>自然语言</a:t>
            </a:r>
            <a:r>
              <a:rPr lang="en-US" altLang="zh-CN" sz="1800" dirty="0"/>
              <a:t>+</a:t>
            </a:r>
            <a:r>
              <a:rPr lang="zh-CN" altLang="en-US" sz="1800" dirty="0"/>
              <a:t>模型语言（</a:t>
            </a:r>
            <a:r>
              <a:rPr lang="en-US" altLang="zh-CN" sz="1800" dirty="0"/>
              <a:t>UML</a:t>
            </a:r>
            <a:r>
              <a:rPr lang="zh-CN" altLang="en-US" sz="1800" dirty="0"/>
              <a:t>）</a:t>
            </a:r>
            <a:endParaRPr lang="en-US" altLang="zh-CN" sz="1800" dirty="0"/>
          </a:p>
          <a:p>
            <a:endParaRPr lang="en-US" altLang="zh-CN" sz="1000" dirty="0"/>
          </a:p>
          <a:p>
            <a:r>
              <a:rPr lang="zh-CN" altLang="en-US" sz="2000" b="1" dirty="0"/>
              <a:t>需求验证：</a:t>
            </a:r>
            <a:r>
              <a:rPr lang="zh-CN" altLang="en-US" sz="2000" dirty="0"/>
              <a:t>保证需求分档的正确性、一致性、完整性</a:t>
            </a:r>
            <a:endParaRPr lang="en-US" altLang="zh-CN" sz="2000" dirty="0"/>
          </a:p>
          <a:p>
            <a:pPr lvl="1"/>
            <a:r>
              <a:rPr lang="zh-CN" altLang="en-US" sz="1800" dirty="0"/>
              <a:t>最终产物为所有涉众一致同意的需求规约，是后续开发的基础</a:t>
            </a:r>
            <a:endParaRPr lang="en-US" altLang="zh-CN" sz="1800" dirty="0"/>
          </a:p>
          <a:p>
            <a:endParaRPr lang="en-US" altLang="zh-CN" sz="1000" dirty="0"/>
          </a:p>
          <a:p>
            <a:r>
              <a:rPr lang="zh-CN" altLang="en-US" sz="2000" b="1" dirty="0"/>
              <a:t>需求管理：</a:t>
            </a:r>
            <a:r>
              <a:rPr lang="zh-CN" altLang="en-US" sz="2000" dirty="0"/>
              <a:t>持续（时间、开发活动）管理需求基线</a:t>
            </a:r>
            <a:endParaRPr lang="en-US" altLang="zh-CN" sz="2000" dirty="0"/>
          </a:p>
          <a:p>
            <a:pPr lvl="1"/>
            <a:r>
              <a:rPr lang="zh-CN" altLang="en-US" sz="1800" dirty="0"/>
              <a:t>跟踪后续阶段中的需求实现与变更，确保正确的理解与实现</a:t>
            </a:r>
          </a:p>
        </p:txBody>
      </p:sp>
      <p:sp>
        <p:nvSpPr>
          <p:cNvPr id="20484" name="灯片编号占位符 3">
            <a:extLst>
              <a:ext uri="{FF2B5EF4-FFF2-40B4-BE49-F238E27FC236}">
                <a16:creationId xmlns:a16="http://schemas.microsoft.com/office/drawing/2014/main" id="{88F037D0-1CC8-BC1B-FC5C-5214ACDFD47A}"/>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E989C4F-2768-42C8-8E4A-3E732D569AB2}" type="slidenum">
              <a:rPr kumimoji="0" lang="zh-CN" altLang="en-US"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81170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wipe(down)">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wipe(down)">
                                      <p:cBhvr>
                                        <p:cTn id="17" dur="500"/>
                                        <p:tgtEl>
                                          <p:spTgt spid="3">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10" end="10"/>
                                            </p:txEl>
                                          </p:spTgt>
                                        </p:tgtEl>
                                        <p:attrNameLst>
                                          <p:attrName>style.visibility</p:attrName>
                                        </p:attrNameLst>
                                      </p:cBhvr>
                                      <p:to>
                                        <p:strVal val="visible"/>
                                      </p:to>
                                    </p:set>
                                    <p:animEffect transition="in" filter="wipe(down)">
                                      <p:cBhvr>
                                        <p:cTn id="22" dur="500"/>
                                        <p:tgtEl>
                                          <p:spTgt spid="3">
                                            <p:txEl>
                                              <p:pRg st="10" end="1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animEffect transition="in" filter="wipe(down)">
                                      <p:cBhvr>
                                        <p:cTn id="27"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内容占位符 4">
            <a:extLst>
              <a:ext uri="{FF2B5EF4-FFF2-40B4-BE49-F238E27FC236}">
                <a16:creationId xmlns:a16="http://schemas.microsoft.com/office/drawing/2014/main" id="{E261E94E-E41A-0936-C6A0-598EA2B9949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14400" y="79375"/>
            <a:ext cx="6934200" cy="6545263"/>
          </a:xfrm>
        </p:spPr>
      </p:pic>
    </p:spTree>
    <p:extLst>
      <p:ext uri="{BB962C8B-B14F-4D97-AF65-F5344CB8AC3E}">
        <p14:creationId xmlns:p14="http://schemas.microsoft.com/office/powerpoint/2010/main" val="229683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a:extLst>
              <a:ext uri="{FF2B5EF4-FFF2-40B4-BE49-F238E27FC236}">
                <a16:creationId xmlns:a16="http://schemas.microsoft.com/office/drawing/2014/main" id="{DBF300B1-7181-FC4A-4D00-064EE88F8F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 y="0"/>
            <a:ext cx="91059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图片 4">
            <a:extLst>
              <a:ext uri="{FF2B5EF4-FFF2-40B4-BE49-F238E27FC236}">
                <a16:creationId xmlns:a16="http://schemas.microsoft.com/office/drawing/2014/main" id="{B332071D-85C5-E103-B4CC-1D12F93A13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5486400"/>
            <a:ext cx="875030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97659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图片 3">
            <a:extLst>
              <a:ext uri="{FF2B5EF4-FFF2-40B4-BE49-F238E27FC236}">
                <a16:creationId xmlns:a16="http://schemas.microsoft.com/office/drawing/2014/main" id="{635E949E-2812-1EFC-6264-718E4156C0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457200"/>
            <a:ext cx="6342063" cy="307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 name="图片 4">
            <a:extLst>
              <a:ext uri="{FF2B5EF4-FFF2-40B4-BE49-F238E27FC236}">
                <a16:creationId xmlns:a16="http://schemas.microsoft.com/office/drawing/2014/main" id="{93B5C3B6-D2A5-BC30-5F6C-40AB47EB46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3810000"/>
            <a:ext cx="7178675"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27062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a:extLst>
              <a:ext uri="{FF2B5EF4-FFF2-40B4-BE49-F238E27FC236}">
                <a16:creationId xmlns:a16="http://schemas.microsoft.com/office/drawing/2014/main" id="{E5927F6F-66E9-3FD7-305C-10081792B8E3}"/>
              </a:ext>
            </a:extLst>
          </p:cNvPr>
          <p:cNvSpPr>
            <a:spLocks noGrp="1" noChangeArrowheads="1"/>
          </p:cNvSpPr>
          <p:nvPr>
            <p:ph type="title"/>
          </p:nvPr>
        </p:nvSpPr>
        <p:spPr/>
        <p:txBody>
          <a:bodyPr/>
          <a:lstStyle/>
          <a:p>
            <a:r>
              <a:rPr lang="en-US" altLang="zh-CN"/>
              <a:t>Practices-Based</a:t>
            </a:r>
            <a:r>
              <a:rPr lang="zh-CN" altLang="en-US"/>
              <a:t>需求工程过程实例</a:t>
            </a:r>
            <a:br>
              <a:rPr lang="zh-CN" altLang="en-US"/>
            </a:br>
            <a:endParaRPr lang="zh-CN" altLang="en-US"/>
          </a:p>
        </p:txBody>
      </p:sp>
      <p:graphicFrame>
        <p:nvGraphicFramePr>
          <p:cNvPr id="28675" name="对象 1">
            <a:extLst>
              <a:ext uri="{FF2B5EF4-FFF2-40B4-BE49-F238E27FC236}">
                <a16:creationId xmlns:a16="http://schemas.microsoft.com/office/drawing/2014/main" id="{63CFE67E-5D17-9562-F20D-456E13D1671D}"/>
              </a:ext>
            </a:extLst>
          </p:cNvPr>
          <p:cNvGraphicFramePr>
            <a:graphicFrameLocks noChangeAspect="1"/>
          </p:cNvGraphicFramePr>
          <p:nvPr/>
        </p:nvGraphicFramePr>
        <p:xfrm>
          <a:off x="195263" y="914400"/>
          <a:ext cx="8843962" cy="5799138"/>
        </p:xfrm>
        <a:graphic>
          <a:graphicData uri="http://schemas.openxmlformats.org/presentationml/2006/ole">
            <mc:AlternateContent xmlns:mc="http://schemas.openxmlformats.org/markup-compatibility/2006">
              <mc:Choice xmlns:v="urn:schemas-microsoft-com:vml" Requires="v">
                <p:oleObj name="Visio" r:id="rId2" imgW="6317156" imgH="4144560" progId="Visio.Drawing.11">
                  <p:embed/>
                </p:oleObj>
              </mc:Choice>
              <mc:Fallback>
                <p:oleObj name="Visio" r:id="rId2" imgW="6317156" imgH="4144560" progId="Visio.Drawing.11">
                  <p:embed/>
                  <p:pic>
                    <p:nvPicPr>
                      <p:cNvPr id="28675" name="对象 1">
                        <a:extLst>
                          <a:ext uri="{FF2B5EF4-FFF2-40B4-BE49-F238E27FC236}">
                            <a16:creationId xmlns:a16="http://schemas.microsoft.com/office/drawing/2014/main" id="{63CFE67E-5D17-9562-F20D-456E13D167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263" y="914400"/>
                        <a:ext cx="8843962" cy="579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矩形 1">
            <a:extLst>
              <a:ext uri="{FF2B5EF4-FFF2-40B4-BE49-F238E27FC236}">
                <a16:creationId xmlns:a16="http://schemas.microsoft.com/office/drawing/2014/main" id="{59786CD6-2C22-453C-E4D0-248A64E4F522}"/>
              </a:ext>
            </a:extLst>
          </p:cNvPr>
          <p:cNvSpPr/>
          <p:nvPr/>
        </p:nvSpPr>
        <p:spPr>
          <a:xfrm flipH="1">
            <a:off x="5867400" y="1528763"/>
            <a:ext cx="152400" cy="147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6" name="矩形 5">
            <a:extLst>
              <a:ext uri="{FF2B5EF4-FFF2-40B4-BE49-F238E27FC236}">
                <a16:creationId xmlns:a16="http://schemas.microsoft.com/office/drawing/2014/main" id="{B0CE3A16-B740-8DAC-D5C0-FC018DCFCCCF}"/>
              </a:ext>
            </a:extLst>
          </p:cNvPr>
          <p:cNvSpPr/>
          <p:nvPr/>
        </p:nvSpPr>
        <p:spPr>
          <a:xfrm flipH="1">
            <a:off x="4800600" y="2362200"/>
            <a:ext cx="152400" cy="147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7" name="矩形 6">
            <a:extLst>
              <a:ext uri="{FF2B5EF4-FFF2-40B4-BE49-F238E27FC236}">
                <a16:creationId xmlns:a16="http://schemas.microsoft.com/office/drawing/2014/main" id="{2FFD7878-2440-2696-582F-E9CA8B6064EE}"/>
              </a:ext>
            </a:extLst>
          </p:cNvPr>
          <p:cNvSpPr/>
          <p:nvPr/>
        </p:nvSpPr>
        <p:spPr>
          <a:xfrm flipH="1">
            <a:off x="5937250" y="2390775"/>
            <a:ext cx="152400" cy="147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8" name="矩形 7">
            <a:extLst>
              <a:ext uri="{FF2B5EF4-FFF2-40B4-BE49-F238E27FC236}">
                <a16:creationId xmlns:a16="http://schemas.microsoft.com/office/drawing/2014/main" id="{15C7BF61-0145-BCC9-A32A-ADF024706C56}"/>
              </a:ext>
            </a:extLst>
          </p:cNvPr>
          <p:cNvSpPr/>
          <p:nvPr/>
        </p:nvSpPr>
        <p:spPr>
          <a:xfrm flipH="1">
            <a:off x="5410200" y="3144838"/>
            <a:ext cx="152400" cy="147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9" name="矩形 8">
            <a:extLst>
              <a:ext uri="{FF2B5EF4-FFF2-40B4-BE49-F238E27FC236}">
                <a16:creationId xmlns:a16="http://schemas.microsoft.com/office/drawing/2014/main" id="{5F2D579D-7C13-44C2-4257-67412451BFF1}"/>
              </a:ext>
            </a:extLst>
          </p:cNvPr>
          <p:cNvSpPr/>
          <p:nvPr/>
        </p:nvSpPr>
        <p:spPr>
          <a:xfrm flipH="1">
            <a:off x="6400800" y="3722688"/>
            <a:ext cx="152400" cy="147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11" name="矩形 10">
            <a:extLst>
              <a:ext uri="{FF2B5EF4-FFF2-40B4-BE49-F238E27FC236}">
                <a16:creationId xmlns:a16="http://schemas.microsoft.com/office/drawing/2014/main" id="{84BE719F-54E9-580B-5C8B-A0D70B02BC7D}"/>
              </a:ext>
            </a:extLst>
          </p:cNvPr>
          <p:cNvSpPr/>
          <p:nvPr/>
        </p:nvSpPr>
        <p:spPr>
          <a:xfrm flipH="1" flipV="1">
            <a:off x="7524750" y="3652838"/>
            <a:ext cx="152400" cy="147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12" name="矩形 11">
            <a:extLst>
              <a:ext uri="{FF2B5EF4-FFF2-40B4-BE49-F238E27FC236}">
                <a16:creationId xmlns:a16="http://schemas.microsoft.com/office/drawing/2014/main" id="{12D2609F-4273-68DE-550A-69154D4477E0}"/>
              </a:ext>
            </a:extLst>
          </p:cNvPr>
          <p:cNvSpPr/>
          <p:nvPr/>
        </p:nvSpPr>
        <p:spPr>
          <a:xfrm flipH="1" flipV="1">
            <a:off x="8572500" y="5715000"/>
            <a:ext cx="152400" cy="147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2286883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6A493789-BEE6-7283-FB00-4F76E82914F2}"/>
              </a:ext>
            </a:extLst>
          </p:cNvPr>
          <p:cNvSpPr>
            <a:spLocks noGrp="1" noChangeArrowheads="1"/>
          </p:cNvSpPr>
          <p:nvPr>
            <p:ph type="title"/>
          </p:nvPr>
        </p:nvSpPr>
        <p:spPr/>
        <p:txBody>
          <a:bodyPr/>
          <a:lstStyle/>
          <a:p>
            <a:pPr eaLnBrk="1" hangingPunct="1"/>
            <a:r>
              <a:rPr lang="en-US" altLang="zh-CN" sz="3800"/>
              <a:t>3.</a:t>
            </a:r>
            <a:r>
              <a:rPr lang="zh-CN" altLang="en-US" sz="3800"/>
              <a:t>需求工程过程的并发和迭代性</a:t>
            </a:r>
            <a:br>
              <a:rPr lang="zh-CN" altLang="en-US" sz="3800"/>
            </a:br>
            <a:r>
              <a:rPr lang="en-US" altLang="zh-CN" sz="3800">
                <a:latin typeface="Arial" panose="020B0604020202020204" pitchFamily="34" charset="0"/>
              </a:rPr>
              <a:t>——</a:t>
            </a:r>
            <a:r>
              <a:rPr lang="zh-CN" altLang="en-US" sz="3800"/>
              <a:t>需求开发中的分析模型复杂度</a:t>
            </a:r>
          </a:p>
        </p:txBody>
      </p:sp>
      <p:pic>
        <p:nvPicPr>
          <p:cNvPr id="25603" name="Picture 5">
            <a:extLst>
              <a:ext uri="{FF2B5EF4-FFF2-40B4-BE49-F238E27FC236}">
                <a16:creationId xmlns:a16="http://schemas.microsoft.com/office/drawing/2014/main" id="{A9190CDA-9836-29DF-BD30-FE11F27C9D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600200"/>
            <a:ext cx="4572000" cy="309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4" name="Picture 6">
            <a:extLst>
              <a:ext uri="{FF2B5EF4-FFF2-40B4-BE49-F238E27FC236}">
                <a16:creationId xmlns:a16="http://schemas.microsoft.com/office/drawing/2014/main" id="{27FA49DF-DB3F-3162-CB64-36B2B725C0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2667000"/>
            <a:ext cx="4267200" cy="303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3489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FADBBE88-FE31-4CC1-0CB3-940391E30A7E}"/>
              </a:ext>
            </a:extLst>
          </p:cNvPr>
          <p:cNvSpPr>
            <a:spLocks noGrp="1" noChangeArrowheads="1"/>
          </p:cNvSpPr>
          <p:nvPr>
            <p:ph type="title"/>
          </p:nvPr>
        </p:nvSpPr>
        <p:spPr/>
        <p:txBody>
          <a:bodyPr/>
          <a:lstStyle/>
          <a:p>
            <a:pPr eaLnBrk="1" hangingPunct="1"/>
            <a:r>
              <a:rPr lang="en-US" altLang="zh-CN" sz="3800"/>
              <a:t>3.</a:t>
            </a:r>
            <a:r>
              <a:rPr lang="zh-CN" altLang="en-US" sz="3800"/>
              <a:t>需求工程过程的并发和迭代性</a:t>
            </a:r>
            <a:br>
              <a:rPr lang="zh-CN" altLang="en-US" sz="3800"/>
            </a:br>
            <a:r>
              <a:rPr lang="en-US" altLang="zh-CN" sz="3800">
                <a:latin typeface="Arial" panose="020B0604020202020204" pitchFamily="34" charset="0"/>
              </a:rPr>
              <a:t>——</a:t>
            </a:r>
            <a:r>
              <a:rPr lang="zh-CN" altLang="en-US" sz="3800"/>
              <a:t>需求开发活动的并发性</a:t>
            </a:r>
          </a:p>
        </p:txBody>
      </p:sp>
      <p:pic>
        <p:nvPicPr>
          <p:cNvPr id="26627" name="Picture 4">
            <a:extLst>
              <a:ext uri="{FF2B5EF4-FFF2-40B4-BE49-F238E27FC236}">
                <a16:creationId xmlns:a16="http://schemas.microsoft.com/office/drawing/2014/main" id="{327DA7B3-85C7-DF74-E535-81920093C638}"/>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727075" y="1600200"/>
            <a:ext cx="7689850" cy="4530725"/>
          </a:xfrm>
          <a:noFill/>
        </p:spPr>
      </p:pic>
    </p:spTree>
    <p:extLst>
      <p:ext uri="{BB962C8B-B14F-4D97-AF65-F5344CB8AC3E}">
        <p14:creationId xmlns:p14="http://schemas.microsoft.com/office/powerpoint/2010/main" val="3982284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BC62F7B3-7C49-3CE4-F0C4-E77D80E4E857}"/>
              </a:ext>
            </a:extLst>
          </p:cNvPr>
          <p:cNvSpPr>
            <a:spLocks noGrp="1" noChangeArrowheads="1"/>
          </p:cNvSpPr>
          <p:nvPr>
            <p:ph type="title"/>
          </p:nvPr>
        </p:nvSpPr>
        <p:spPr/>
        <p:txBody>
          <a:bodyPr/>
          <a:lstStyle/>
          <a:p>
            <a:pPr eaLnBrk="1" hangingPunct="1"/>
            <a:r>
              <a:rPr lang="en-US" altLang="zh-CN"/>
              <a:t>4. </a:t>
            </a:r>
            <a:r>
              <a:rPr lang="zh-CN" altLang="en-US"/>
              <a:t>实践方法的应用</a:t>
            </a:r>
          </a:p>
        </p:txBody>
      </p:sp>
      <p:sp>
        <p:nvSpPr>
          <p:cNvPr id="27651" name="Rectangle 3">
            <a:extLst>
              <a:ext uri="{FF2B5EF4-FFF2-40B4-BE49-F238E27FC236}">
                <a16:creationId xmlns:a16="http://schemas.microsoft.com/office/drawing/2014/main" id="{FC182240-E914-58D7-A44F-EE05EC05E0C7}"/>
              </a:ext>
            </a:extLst>
          </p:cNvPr>
          <p:cNvSpPr>
            <a:spLocks noGrp="1" noChangeArrowheads="1"/>
          </p:cNvSpPr>
          <p:nvPr>
            <p:ph type="body" idx="1"/>
          </p:nvPr>
        </p:nvSpPr>
        <p:spPr>
          <a:xfrm>
            <a:off x="457200" y="1163638"/>
            <a:ext cx="8229600" cy="1579562"/>
          </a:xfrm>
        </p:spPr>
        <p:txBody>
          <a:bodyPr/>
          <a:lstStyle/>
          <a:p>
            <a:pPr eaLnBrk="1" hangingPunct="1"/>
            <a:r>
              <a:rPr lang="zh-CN" altLang="en-US" sz="2400" dirty="0"/>
              <a:t>个人才智</a:t>
            </a:r>
            <a:r>
              <a:rPr lang="zh-CN" altLang="en-US" sz="2400" dirty="0">
                <a:sym typeface="Wingdings" panose="05000000000000000000" pitchFamily="2" charset="2"/>
              </a:rPr>
              <a:t>实践方法知识体系</a:t>
            </a:r>
          </a:p>
          <a:p>
            <a:pPr eaLnBrk="1" hangingPunct="1"/>
            <a:r>
              <a:rPr lang="zh-CN" altLang="en-US" sz="2400" dirty="0">
                <a:sym typeface="Wingdings" panose="05000000000000000000" pitchFamily="2" charset="2"/>
              </a:rPr>
              <a:t>需求工程师需要为组织或项目选择、定制和应用一些有效的实践方法 </a:t>
            </a:r>
          </a:p>
          <a:p>
            <a:pPr lvl="1" eaLnBrk="1" hangingPunct="1"/>
            <a:r>
              <a:rPr lang="zh-CN" altLang="en-US" sz="2000" dirty="0">
                <a:sym typeface="Wingdings" panose="05000000000000000000" pitchFamily="2" charset="2"/>
              </a:rPr>
              <a:t>教材表</a:t>
            </a:r>
            <a:r>
              <a:rPr lang="en-US" altLang="zh-CN" sz="2000" dirty="0">
                <a:sym typeface="Wingdings" panose="05000000000000000000" pitchFamily="2" charset="2"/>
              </a:rPr>
              <a:t>3-1</a:t>
            </a:r>
          </a:p>
        </p:txBody>
      </p:sp>
      <p:pic>
        <p:nvPicPr>
          <p:cNvPr id="27652" name="图片 1">
            <a:extLst>
              <a:ext uri="{FF2B5EF4-FFF2-40B4-BE49-F238E27FC236}">
                <a16:creationId xmlns:a16="http://schemas.microsoft.com/office/drawing/2014/main" id="{6997012A-1019-4AE7-1123-ECD92E4D2C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67013"/>
            <a:ext cx="4318000" cy="241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图片 2">
            <a:extLst>
              <a:ext uri="{FF2B5EF4-FFF2-40B4-BE49-F238E27FC236}">
                <a16:creationId xmlns:a16="http://schemas.microsoft.com/office/drawing/2014/main" id="{AC078D75-A15F-12FB-306E-3DDCCF38A8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3733800"/>
            <a:ext cx="4983163"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017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7653"/>
                                        </p:tgtEl>
                                        <p:attrNameLst>
                                          <p:attrName>style.visibility</p:attrName>
                                        </p:attrNameLst>
                                      </p:cBhvr>
                                      <p:to>
                                        <p:strVal val="visible"/>
                                      </p:to>
                                    </p:set>
                                    <p:animEffect transition="in" filter="wipe(down)">
                                      <p:cBhvr>
                                        <p:cTn id="7" dur="500"/>
                                        <p:tgtEl>
                                          <p:spTgt spid="276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7652"/>
                                        </p:tgtEl>
                                        <p:attrNameLst>
                                          <p:attrName>style.visibility</p:attrName>
                                        </p:attrNameLst>
                                      </p:cBhvr>
                                      <p:to>
                                        <p:strVal val="visible"/>
                                      </p:to>
                                    </p:set>
                                    <p:animEffect transition="in" filter="wipe(down)">
                                      <p:cBhvr>
                                        <p:cTn id="12" dur="500"/>
                                        <p:tgtEl>
                                          <p:spTgt spid="27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内容占位符 2">
            <a:extLst>
              <a:ext uri="{FF2B5EF4-FFF2-40B4-BE49-F238E27FC236}">
                <a16:creationId xmlns:a16="http://schemas.microsoft.com/office/drawing/2014/main" id="{1E8427A1-4470-8F35-193D-93B8CBD80039}"/>
              </a:ext>
            </a:extLst>
          </p:cNvPr>
          <p:cNvSpPr>
            <a:spLocks noGrp="1" noChangeArrowheads="1"/>
          </p:cNvSpPr>
          <p:nvPr>
            <p:ph idx="1"/>
          </p:nvPr>
        </p:nvSpPr>
        <p:spPr>
          <a:xfrm>
            <a:off x="4876800" y="152400"/>
            <a:ext cx="4276725" cy="1476375"/>
          </a:xfrm>
        </p:spPr>
        <p:txBody>
          <a:bodyPr/>
          <a:lstStyle/>
          <a:p>
            <a:r>
              <a:rPr lang="en-US" altLang="zh-CN" sz="2400"/>
              <a:t>“</a:t>
            </a:r>
            <a:r>
              <a:rPr lang="zh-CN" altLang="en-US" sz="2400"/>
              <a:t>需求工程</a:t>
            </a:r>
            <a:r>
              <a:rPr lang="en-US" altLang="zh-CN" sz="2400"/>
              <a:t>”</a:t>
            </a:r>
            <a:r>
              <a:rPr lang="zh-CN" altLang="en-US" sz="2400"/>
              <a:t>是正性活动</a:t>
            </a:r>
            <a:endParaRPr lang="en-US" altLang="zh-CN" sz="2400"/>
          </a:p>
          <a:p>
            <a:pPr lvl="2"/>
            <a:r>
              <a:rPr lang="en-US" altLang="zh-CN" sz="1800"/>
              <a:t>&lt; An empirical study of the complex relationships between requirements engineering processes and other processes &gt;, 2006</a:t>
            </a:r>
            <a:endParaRPr lang="zh-CN" altLang="en-US" sz="1800"/>
          </a:p>
        </p:txBody>
      </p:sp>
      <p:pic>
        <p:nvPicPr>
          <p:cNvPr id="24579" name="Picture 5">
            <a:extLst>
              <a:ext uri="{FF2B5EF4-FFF2-40B4-BE49-F238E27FC236}">
                <a16:creationId xmlns:a16="http://schemas.microsoft.com/office/drawing/2014/main" id="{AE0BE680-E638-F1DA-8E05-A05A00C459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4803775"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内容占位符 2">
            <a:extLst>
              <a:ext uri="{FF2B5EF4-FFF2-40B4-BE49-F238E27FC236}">
                <a16:creationId xmlns:a16="http://schemas.microsoft.com/office/drawing/2014/main" id="{99D73741-7ACC-A6A6-D0D3-1DDE42141DCC}"/>
              </a:ext>
            </a:extLst>
          </p:cNvPr>
          <p:cNvGraphicFramePr>
            <a:graphicFrameLocks/>
          </p:cNvGraphicFramePr>
          <p:nvPr/>
        </p:nvGraphicFramePr>
        <p:xfrm>
          <a:off x="4094163" y="3276600"/>
          <a:ext cx="5046662" cy="3556000"/>
        </p:xfrm>
        <a:graphic>
          <a:graphicData uri="http://schemas.openxmlformats.org/drawingml/2006/table">
            <a:tbl>
              <a:tblPr/>
              <a:tblGrid>
                <a:gridCol w="1846262">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tblGrid>
              <a:tr h="0">
                <a:tc>
                  <a:txBody>
                    <a:bodyPr/>
                    <a:lstStyle>
                      <a:lvl1pPr indent="225425"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225425" algn="l" defTabSz="914400" rtl="0" eaLnBrk="1" fontAlgn="base" latinLnBrk="0" hangingPunct="1">
                        <a:lnSpc>
                          <a:spcPts val="1988"/>
                        </a:lnSpc>
                        <a:spcBef>
                          <a:spcPct val="0"/>
                        </a:spcBef>
                        <a:spcAft>
                          <a:spcPct val="0"/>
                        </a:spcAft>
                        <a:buClrTx/>
                        <a:buSzTx/>
                        <a:buFontTx/>
                        <a:buNone/>
                        <a:tabLst/>
                      </a:pPr>
                      <a:r>
                        <a:rPr kumimoji="0" lang="zh-CN" altLang="zh-CN" sz="1800" b="1" i="0" u="none" strike="noStrike" cap="none" normalizeH="0" baseline="0">
                          <a:ln>
                            <a:noFill/>
                          </a:ln>
                          <a:solidFill>
                            <a:srgbClr val="FFFFFF"/>
                          </a:solidFill>
                          <a:effectLst/>
                          <a:latin typeface="Arial" pitchFamily="34" charset="0"/>
                          <a:ea typeface="宋体" pitchFamily="2" charset="-122"/>
                        </a:rPr>
                        <a:t>需求工程收效</a:t>
                      </a:r>
                      <a:endParaRPr kumimoji="0" lang="zh-CN" altLang="zh-CN" sz="18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indent="225425"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225425" algn="l" defTabSz="914400" rtl="0" eaLnBrk="1" fontAlgn="base" latinLnBrk="0" hangingPunct="1">
                        <a:lnSpc>
                          <a:spcPts val="1988"/>
                        </a:lnSpc>
                        <a:spcBef>
                          <a:spcPct val="0"/>
                        </a:spcBef>
                        <a:spcAft>
                          <a:spcPct val="0"/>
                        </a:spcAft>
                        <a:buClrTx/>
                        <a:buSzTx/>
                        <a:buFontTx/>
                        <a:buNone/>
                        <a:tabLst/>
                      </a:pPr>
                      <a:r>
                        <a:rPr kumimoji="0" lang="zh-CN" altLang="zh-CN" sz="1800" b="1" i="0" u="none" strike="noStrike" cap="none" normalizeH="0" baseline="0">
                          <a:ln>
                            <a:noFill/>
                          </a:ln>
                          <a:solidFill>
                            <a:srgbClr val="FFFFFF"/>
                          </a:solidFill>
                          <a:effectLst/>
                          <a:latin typeface="Arial" pitchFamily="34" charset="0"/>
                          <a:ea typeface="宋体" pitchFamily="2" charset="-122"/>
                        </a:rPr>
                        <a:t>具体操作</a:t>
                      </a:r>
                      <a:endParaRPr kumimoji="0" lang="zh-CN" altLang="zh-CN" sz="18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indent="225425"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225425" algn="l" defTabSz="914400" rtl="0" eaLnBrk="1" fontAlgn="base" latinLnBrk="0" hangingPunct="1">
                        <a:lnSpc>
                          <a:spcPts val="1988"/>
                        </a:lnSpc>
                        <a:spcBef>
                          <a:spcPct val="0"/>
                        </a:spcBef>
                        <a:spcAft>
                          <a:spcPct val="0"/>
                        </a:spcAft>
                        <a:buClrTx/>
                        <a:buSzTx/>
                        <a:buFontTx/>
                        <a:buNone/>
                        <a:tabLst/>
                      </a:pPr>
                      <a:r>
                        <a:rPr kumimoji="0" lang="zh-CN" altLang="zh-CN" sz="1800" b="1" i="0" u="none" strike="noStrike" cap="none" normalizeH="0" baseline="0">
                          <a:ln>
                            <a:noFill/>
                          </a:ln>
                          <a:solidFill>
                            <a:srgbClr val="FFFFFF"/>
                          </a:solidFill>
                          <a:effectLst/>
                          <a:latin typeface="Arial" pitchFamily="34" charset="0"/>
                          <a:ea typeface="宋体" pitchFamily="2" charset="-122"/>
                        </a:rPr>
                        <a:t>影响趋向</a:t>
                      </a:r>
                      <a:endParaRPr kumimoji="0" lang="zh-CN" altLang="zh-CN" sz="18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0">
                <a:tc rowSpan="6">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1" i="0" u="none" strike="noStrike" cap="none" normalizeH="0" baseline="0">
                          <a:ln>
                            <a:noFill/>
                          </a:ln>
                          <a:solidFill>
                            <a:srgbClr val="FFFFFF"/>
                          </a:solidFill>
                          <a:effectLst/>
                          <a:latin typeface="Arial" pitchFamily="34" charset="0"/>
                          <a:ea typeface="宋体" pitchFamily="2" charset="-122"/>
                        </a:rPr>
                        <a:t>提高生产率</a:t>
                      </a:r>
                      <a:endParaRPr kumimoji="0" lang="zh-CN" altLang="zh-CN" sz="18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dirty="0">
                          <a:ln>
                            <a:noFill/>
                          </a:ln>
                          <a:solidFill>
                            <a:srgbClr val="000000"/>
                          </a:solidFill>
                          <a:effectLst/>
                          <a:latin typeface="Arial" pitchFamily="34" charset="0"/>
                          <a:ea typeface="宋体" pitchFamily="2" charset="-122"/>
                        </a:rPr>
                        <a:t>问题理解</a:t>
                      </a:r>
                      <a:endParaRPr kumimoji="0" lang="zh-CN" altLang="zh-CN" sz="1800" b="0" i="0" u="none" strike="noStrike" cap="none" normalizeH="0" baseline="0" dirty="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itchFamily="34" charset="0"/>
                          <a:ea typeface="宋体" pitchFamily="2" charset="-122"/>
                        </a:rPr>
                        <a:t>↑</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01"/>
                  </a:ext>
                </a:extLst>
              </a:tr>
              <a:tr h="0">
                <a:tc vMerge="1">
                  <a:txBody>
                    <a:bodyPr/>
                    <a:lstStyle/>
                    <a:p>
                      <a:endParaRPr lang="zh-CN" altLang="en-US"/>
                    </a:p>
                  </a:txBody>
                  <a:tcPr/>
                </a:tc>
                <a:tc rowSpan="3">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itchFamily="34" charset="0"/>
                          <a:ea typeface="宋体" pitchFamily="2" charset="-122"/>
                        </a:rPr>
                        <a:t>交流沟通</a:t>
                      </a:r>
                    </a:p>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itchFamily="34" charset="0"/>
                          <a:ea typeface="宋体" pitchFamily="2" charset="-122"/>
                        </a:rPr>
                        <a:t>过度沟通</a:t>
                      </a:r>
                    </a:p>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itchFamily="34" charset="0"/>
                          <a:ea typeface="宋体" pitchFamily="2" charset="-122"/>
                        </a:rPr>
                        <a:t>有效的沟通</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itchFamily="34" charset="0"/>
                          <a:ea typeface="宋体" pitchFamily="2" charset="-122"/>
                        </a:rPr>
                        <a:t> </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16:rowId xmlns:a16="http://schemas.microsoft.com/office/drawing/2014/main" val="10002"/>
                  </a:ext>
                </a:extLst>
              </a:tr>
              <a:tr h="0">
                <a:tc vMerge="1">
                  <a:txBody>
                    <a:bodyPr/>
                    <a:lstStyle/>
                    <a:p>
                      <a:endParaRPr lang="zh-CN" altLang="en-US"/>
                    </a:p>
                  </a:txBody>
                  <a:tcPr/>
                </a:tc>
                <a:tc vMerge="1">
                  <a:txBody>
                    <a:bodyPr/>
                    <a:lstStyle/>
                    <a:p>
                      <a:endParaRPr lang="zh-CN" altLang="en-US"/>
                    </a:p>
                  </a:txBody>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itchFamily="34" charset="0"/>
                          <a:ea typeface="宋体" pitchFamily="2" charset="-122"/>
                        </a:rPr>
                        <a:t>↓</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03"/>
                  </a:ext>
                </a:extLst>
              </a:tr>
              <a:tr h="0">
                <a:tc vMerge="1">
                  <a:txBody>
                    <a:bodyPr/>
                    <a:lstStyle/>
                    <a:p>
                      <a:endParaRPr lang="zh-CN" altLang="en-US"/>
                    </a:p>
                  </a:txBody>
                  <a:tcPr/>
                </a:tc>
                <a:tc vMerge="1">
                  <a:txBody>
                    <a:bodyPr/>
                    <a:lstStyle/>
                    <a:p>
                      <a:endParaRPr lang="zh-CN" altLang="en-US"/>
                    </a:p>
                  </a:txBody>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itchFamily="34" charset="0"/>
                          <a:ea typeface="宋体" pitchFamily="2" charset="-122"/>
                        </a:rPr>
                        <a:t>↑</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16:rowId xmlns:a16="http://schemas.microsoft.com/office/drawing/2014/main" val="10004"/>
                  </a:ext>
                </a:extLst>
              </a:tr>
              <a:tr h="0">
                <a:tc vMerge="1">
                  <a:txBody>
                    <a:bodyPr/>
                    <a:lstStyle/>
                    <a:p>
                      <a:endParaRPr lang="zh-CN" altLang="en-US"/>
                    </a:p>
                  </a:txBody>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dirty="0">
                          <a:ln>
                            <a:noFill/>
                          </a:ln>
                          <a:solidFill>
                            <a:srgbClr val="000000"/>
                          </a:solidFill>
                          <a:effectLst/>
                          <a:latin typeface="Arial" pitchFamily="34" charset="0"/>
                          <a:ea typeface="宋体" pitchFamily="2" charset="-122"/>
                        </a:rPr>
                        <a:t>开发者的非正式决策</a:t>
                      </a:r>
                      <a:endParaRPr kumimoji="0" lang="zh-CN" altLang="zh-CN" sz="1800" b="0" i="0" u="none" strike="noStrike" cap="none" normalizeH="0" baseline="0" dirty="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itchFamily="34" charset="0"/>
                          <a:ea typeface="宋体" pitchFamily="2" charset="-122"/>
                        </a:rPr>
                        <a:t>↑</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05"/>
                  </a:ext>
                </a:extLst>
              </a:tr>
              <a:tr h="0">
                <a:tc vMerge="1">
                  <a:txBody>
                    <a:bodyPr/>
                    <a:lstStyle/>
                    <a:p>
                      <a:endParaRPr lang="zh-CN" altLang="en-US"/>
                    </a:p>
                  </a:txBody>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dirty="0">
                          <a:ln>
                            <a:noFill/>
                          </a:ln>
                          <a:solidFill>
                            <a:srgbClr val="000000"/>
                          </a:solidFill>
                          <a:effectLst/>
                          <a:latin typeface="Arial" pitchFamily="34" charset="0"/>
                          <a:ea typeface="宋体" pitchFamily="2" charset="-122"/>
                        </a:rPr>
                        <a:t>返工</a:t>
                      </a:r>
                      <a:endParaRPr kumimoji="0" lang="zh-CN" altLang="zh-CN" sz="1800" b="0" i="0" u="none" strike="noStrike" cap="none" normalizeH="0" baseline="0" dirty="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itchFamily="34" charset="0"/>
                          <a:ea typeface="宋体" pitchFamily="2" charset="-122"/>
                        </a:rPr>
                        <a:t>↓</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16:rowId xmlns:a16="http://schemas.microsoft.com/office/drawing/2014/main" val="10006"/>
                  </a:ext>
                </a:extLst>
              </a:tr>
              <a:tr h="0">
                <a:tc rowSpan="2">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1" i="0" u="none" strike="noStrike" cap="none" normalizeH="0" baseline="0">
                          <a:ln>
                            <a:noFill/>
                          </a:ln>
                          <a:solidFill>
                            <a:srgbClr val="FFFFFF"/>
                          </a:solidFill>
                          <a:effectLst/>
                          <a:latin typeface="Arial" pitchFamily="34" charset="0"/>
                          <a:ea typeface="宋体" pitchFamily="2" charset="-122"/>
                        </a:rPr>
                        <a:t>提高质量</a:t>
                      </a:r>
                      <a:endParaRPr kumimoji="0" lang="zh-CN" altLang="zh-CN" sz="18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dirty="0">
                          <a:ln>
                            <a:noFill/>
                          </a:ln>
                          <a:solidFill>
                            <a:srgbClr val="000000"/>
                          </a:solidFill>
                          <a:effectLst/>
                          <a:latin typeface="Arial" pitchFamily="34" charset="0"/>
                          <a:ea typeface="宋体" pitchFamily="2" charset="-122"/>
                        </a:rPr>
                        <a:t>运营支持请求</a:t>
                      </a:r>
                      <a:endParaRPr kumimoji="0" lang="zh-CN" altLang="zh-CN" sz="1800" b="0" i="0" u="none" strike="noStrike" cap="none" normalizeH="0" baseline="0" dirty="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itchFamily="34" charset="0"/>
                          <a:ea typeface="宋体" pitchFamily="2" charset="-122"/>
                        </a:rPr>
                        <a:t>↓</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07"/>
                  </a:ext>
                </a:extLst>
              </a:tr>
              <a:tr h="0">
                <a:tc vMerge="1">
                  <a:txBody>
                    <a:bodyPr/>
                    <a:lstStyle/>
                    <a:p>
                      <a:endParaRPr lang="zh-CN" altLang="en-US"/>
                    </a:p>
                  </a:txBody>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dirty="0">
                          <a:ln>
                            <a:noFill/>
                          </a:ln>
                          <a:solidFill>
                            <a:srgbClr val="000000"/>
                          </a:solidFill>
                          <a:effectLst/>
                          <a:latin typeface="Arial" pitchFamily="34" charset="0"/>
                          <a:ea typeface="宋体" pitchFamily="2" charset="-122"/>
                        </a:rPr>
                        <a:t>交付后缺陷</a:t>
                      </a:r>
                      <a:endParaRPr kumimoji="0" lang="zh-CN" altLang="zh-CN" sz="1800" b="0" i="0" u="none" strike="noStrike" cap="none" normalizeH="0" baseline="0" dirty="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dirty="0">
                          <a:ln>
                            <a:noFill/>
                          </a:ln>
                          <a:solidFill>
                            <a:srgbClr val="000000"/>
                          </a:solidFill>
                          <a:effectLst/>
                          <a:latin typeface="Arial" pitchFamily="34" charset="0"/>
                          <a:ea typeface="宋体" pitchFamily="2" charset="-122"/>
                        </a:rPr>
                        <a:t>↓</a:t>
                      </a:r>
                      <a:endParaRPr kumimoji="0" lang="zh-CN" altLang="zh-CN" sz="1800" b="0" i="0" u="none" strike="noStrike" cap="none" normalizeH="0" baseline="0" dirty="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16:rowId xmlns:a16="http://schemas.microsoft.com/office/drawing/2014/main" val="10008"/>
                  </a:ext>
                </a:extLst>
              </a:tr>
              <a:tr h="0">
                <a:tc rowSpan="4">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1" i="0" u="none" strike="noStrike" cap="none" normalizeH="0" baseline="0" dirty="0">
                          <a:ln>
                            <a:noFill/>
                          </a:ln>
                          <a:solidFill>
                            <a:srgbClr val="FFFFFF"/>
                          </a:solidFill>
                          <a:effectLst/>
                          <a:latin typeface="Arial" pitchFamily="34" charset="0"/>
                          <a:ea typeface="宋体" pitchFamily="2" charset="-122"/>
                        </a:rPr>
                        <a:t>提升风险管理</a:t>
                      </a:r>
                      <a:endParaRPr kumimoji="0" lang="zh-CN" altLang="zh-CN" sz="1800" b="1" i="0" u="none" strike="noStrike" cap="none" normalizeH="0" baseline="0" dirty="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itchFamily="34" charset="0"/>
                          <a:ea typeface="宋体" pitchFamily="2" charset="-122"/>
                        </a:rPr>
                        <a:t>估算</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dirty="0">
                          <a:ln>
                            <a:noFill/>
                          </a:ln>
                          <a:solidFill>
                            <a:srgbClr val="000000"/>
                          </a:solidFill>
                          <a:effectLst/>
                          <a:latin typeface="Arial" pitchFamily="34" charset="0"/>
                          <a:ea typeface="宋体" pitchFamily="2" charset="-122"/>
                        </a:rPr>
                        <a:t>改进</a:t>
                      </a:r>
                      <a:r>
                        <a:rPr kumimoji="0" lang="en-US" altLang="zh-CN" sz="1800" b="0" i="0" u="none" strike="noStrike" cap="none" normalizeH="0" baseline="0" dirty="0">
                          <a:ln>
                            <a:noFill/>
                          </a:ln>
                          <a:solidFill>
                            <a:srgbClr val="000000"/>
                          </a:solidFill>
                          <a:effectLst/>
                          <a:latin typeface="Arial" pitchFamily="34" charset="0"/>
                          <a:ea typeface="宋体" pitchFamily="2" charset="-122"/>
                        </a:rPr>
                        <a:t>50%</a:t>
                      </a:r>
                      <a:endParaRPr kumimoji="0" lang="zh-CN" altLang="zh-CN" sz="1800" b="0" i="0" u="none" strike="noStrike" cap="none" normalizeH="0" baseline="0" dirty="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09"/>
                  </a:ext>
                </a:extLst>
              </a:tr>
              <a:tr h="0">
                <a:tc vMerge="1">
                  <a:txBody>
                    <a:bodyPr/>
                    <a:lstStyle/>
                    <a:p>
                      <a:endParaRPr lang="zh-CN" altLang="en-US"/>
                    </a:p>
                  </a:txBody>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itchFamily="34" charset="0"/>
                          <a:ea typeface="宋体" pitchFamily="2" charset="-122"/>
                        </a:rPr>
                        <a:t>特征覆盖度</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itchFamily="34" charset="0"/>
                          <a:ea typeface="宋体" pitchFamily="2" charset="-122"/>
                        </a:rPr>
                        <a:t>↑</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16:rowId xmlns:a16="http://schemas.microsoft.com/office/drawing/2014/main" val="10010"/>
                  </a:ext>
                </a:extLst>
              </a:tr>
              <a:tr h="0">
                <a:tc vMerge="1">
                  <a:txBody>
                    <a:bodyPr/>
                    <a:lstStyle/>
                    <a:p>
                      <a:endParaRPr lang="zh-CN" altLang="en-US"/>
                    </a:p>
                  </a:txBody>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itchFamily="34" charset="0"/>
                          <a:ea typeface="宋体" pitchFamily="2" charset="-122"/>
                        </a:rPr>
                        <a:t>需求蔓延</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itchFamily="34" charset="0"/>
                          <a:ea typeface="宋体" pitchFamily="2" charset="-122"/>
                        </a:rPr>
                        <a:t>↓</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11"/>
                  </a:ext>
                </a:extLst>
              </a:tr>
              <a:tr h="0">
                <a:tc vMerge="1">
                  <a:txBody>
                    <a:bodyPr/>
                    <a:lstStyle/>
                    <a:p>
                      <a:endParaRPr lang="zh-CN" altLang="en-US"/>
                    </a:p>
                  </a:txBody>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itchFamily="34" charset="0"/>
                          <a:ea typeface="宋体" pitchFamily="2" charset="-122"/>
                        </a:rPr>
                        <a:t>项目协商</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dirty="0">
                          <a:ln>
                            <a:noFill/>
                          </a:ln>
                          <a:solidFill>
                            <a:srgbClr val="000000"/>
                          </a:solidFill>
                          <a:effectLst/>
                          <a:latin typeface="Arial" pitchFamily="34" charset="0"/>
                          <a:ea typeface="宋体" pitchFamily="2" charset="-122"/>
                        </a:rPr>
                        <a:t>↑</a:t>
                      </a:r>
                      <a:endParaRPr kumimoji="0" lang="zh-CN" altLang="zh-CN" sz="1800" b="0" i="0" u="none" strike="noStrike" cap="none" normalizeH="0" baseline="0" dirty="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16:rowId xmlns:a16="http://schemas.microsoft.com/office/drawing/2014/main" val="10012"/>
                  </a:ext>
                </a:extLst>
              </a:tr>
            </a:tbl>
          </a:graphicData>
        </a:graphic>
      </p:graphicFrame>
      <p:sp>
        <p:nvSpPr>
          <p:cNvPr id="6" name="内容占位符 2">
            <a:extLst>
              <a:ext uri="{FF2B5EF4-FFF2-40B4-BE49-F238E27FC236}">
                <a16:creationId xmlns:a16="http://schemas.microsoft.com/office/drawing/2014/main" id="{5F9651FC-F80B-EBEB-DC05-1A3657308AC8}"/>
              </a:ext>
            </a:extLst>
          </p:cNvPr>
          <p:cNvSpPr txBox="1">
            <a:spLocks noChangeArrowheads="1"/>
          </p:cNvSpPr>
          <p:nvPr/>
        </p:nvSpPr>
        <p:spPr bwMode="auto">
          <a:xfrm>
            <a:off x="-457200" y="3241675"/>
            <a:ext cx="4572000" cy="2930525"/>
          </a:xfrm>
          <a:prstGeom prst="rect">
            <a:avLst/>
          </a:prstGeom>
          <a:noFill/>
          <a:ln>
            <a:noFill/>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669925" marR="0" lvl="1" indent="-325438" algn="l" defTabSz="914400" rtl="0" eaLnBrk="0" fontAlgn="base" latinLnBrk="0" hangingPunct="0">
              <a:lnSpc>
                <a:spcPct val="100000"/>
              </a:lnSpc>
              <a:spcBef>
                <a:spcPct val="20000"/>
              </a:spcBef>
              <a:spcAft>
                <a:spcPct val="0"/>
              </a:spcAft>
              <a:buClr>
                <a:srgbClr val="3B812F"/>
              </a:buClr>
              <a:buSzPct val="60000"/>
              <a:buFont typeface="Wingdings" panose="05000000000000000000" pitchFamily="2" charset="2"/>
              <a:buChar char="q"/>
              <a:tabLst/>
              <a:defRPr/>
            </a:pPr>
            <a:r>
              <a:rPr kumimoji="0" lang="zh-CN" altLang="en-US" sz="2600" b="0" i="0" u="none" strike="noStrike" kern="0" cap="none" spc="0" normalizeH="0" baseline="0" noProof="0" dirty="0">
                <a:ln>
                  <a:noFill/>
                </a:ln>
                <a:solidFill>
                  <a:srgbClr val="000000"/>
                </a:solidFill>
                <a:effectLst/>
                <a:uLnTx/>
                <a:uFillTx/>
                <a:latin typeface="Arial"/>
                <a:ea typeface="宋体"/>
                <a:cs typeface="+mn-cs"/>
              </a:rPr>
              <a:t>需求对后续的影响</a:t>
            </a:r>
            <a:r>
              <a:rPr kumimoji="0" lang="en-US" altLang="zh-CN" sz="1200" b="0" i="0" u="none" strike="noStrike" kern="0" cap="none" spc="0" normalizeH="0" baseline="0" noProof="0" dirty="0">
                <a:ln>
                  <a:noFill/>
                </a:ln>
                <a:solidFill>
                  <a:srgbClr val="000000"/>
                </a:solidFill>
                <a:effectLst/>
                <a:uLnTx/>
                <a:uFillTx/>
                <a:latin typeface="Arial"/>
                <a:ea typeface="宋体"/>
                <a:cs typeface="+mn-cs"/>
              </a:rPr>
              <a:t>&lt;Requirements Engineering and Downstream Software Development: Findings from a Case Study&gt;, 2005</a:t>
            </a:r>
          </a:p>
          <a:p>
            <a:pPr marL="1022350" marR="0" lvl="2" indent="-350838" algn="l" defTabSz="914400" rtl="0" eaLnBrk="0" fontAlgn="base" latinLnBrk="0" hangingPunct="0">
              <a:lnSpc>
                <a:spcPct val="100000"/>
              </a:lnSpc>
              <a:spcBef>
                <a:spcPct val="20000"/>
              </a:spcBef>
              <a:spcAft>
                <a:spcPct val="0"/>
              </a:spcAft>
              <a:buClr>
                <a:srgbClr val="CC9900"/>
              </a:buClr>
              <a:buSzPct val="65000"/>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000000"/>
                </a:solidFill>
                <a:effectLst/>
                <a:uLnTx/>
                <a:uFillTx/>
                <a:latin typeface="Arial"/>
                <a:ea typeface="宋体"/>
                <a:cs typeface="+mn-cs"/>
              </a:rPr>
              <a:t>改进对细节的理解，改进对特征间依赖及复杂性的理解</a:t>
            </a:r>
            <a:endParaRPr kumimoji="0" lang="en-US" altLang="zh-CN" sz="2200" b="0" i="0" u="none" strike="noStrike" kern="0" cap="none" spc="0" normalizeH="0" baseline="0" noProof="0" dirty="0">
              <a:ln>
                <a:noFill/>
              </a:ln>
              <a:solidFill>
                <a:srgbClr val="000000"/>
              </a:solidFill>
              <a:effectLst/>
              <a:uLnTx/>
              <a:uFillTx/>
              <a:latin typeface="Arial"/>
              <a:ea typeface="宋体"/>
              <a:cs typeface="+mn-cs"/>
            </a:endParaRPr>
          </a:p>
          <a:p>
            <a:pPr marL="1022350" marR="0" lvl="2" indent="-350838" algn="l" defTabSz="914400" rtl="0" eaLnBrk="0" fontAlgn="base" latinLnBrk="0" hangingPunct="0">
              <a:lnSpc>
                <a:spcPct val="100000"/>
              </a:lnSpc>
              <a:spcBef>
                <a:spcPct val="20000"/>
              </a:spcBef>
              <a:spcAft>
                <a:spcPct val="0"/>
              </a:spcAft>
              <a:buClr>
                <a:srgbClr val="CC9900"/>
              </a:buClr>
              <a:buSzPct val="65000"/>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000000"/>
                </a:solidFill>
                <a:effectLst/>
                <a:uLnTx/>
                <a:uFillTx/>
                <a:latin typeface="Arial"/>
                <a:ea typeface="宋体"/>
                <a:cs typeface="+mn-cs"/>
              </a:rPr>
              <a:t>节省精力浪费</a:t>
            </a:r>
            <a:endParaRPr kumimoji="0" lang="en-US" altLang="zh-CN" sz="2200" b="0" i="0" u="none" strike="noStrike" kern="0" cap="none" spc="0" normalizeH="0" baseline="0" noProof="0" dirty="0">
              <a:ln>
                <a:noFill/>
              </a:ln>
              <a:solidFill>
                <a:srgbClr val="000000"/>
              </a:solidFill>
              <a:effectLst/>
              <a:uLnTx/>
              <a:uFillTx/>
              <a:latin typeface="Arial"/>
              <a:ea typeface="宋体"/>
              <a:cs typeface="+mn-cs"/>
            </a:endParaRPr>
          </a:p>
          <a:p>
            <a:pPr marL="1022350" marR="0" lvl="2" indent="-350838" algn="l" defTabSz="914400" rtl="0" eaLnBrk="0" fontAlgn="base" latinLnBrk="0" hangingPunct="0">
              <a:lnSpc>
                <a:spcPct val="100000"/>
              </a:lnSpc>
              <a:spcBef>
                <a:spcPct val="20000"/>
              </a:spcBef>
              <a:spcAft>
                <a:spcPct val="0"/>
              </a:spcAft>
              <a:buClr>
                <a:srgbClr val="CC9900"/>
              </a:buClr>
              <a:buSzPct val="65000"/>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000000"/>
                </a:solidFill>
                <a:effectLst/>
                <a:uLnTx/>
                <a:uFillTx/>
                <a:latin typeface="Arial"/>
                <a:ea typeface="宋体"/>
                <a:cs typeface="+mn-cs"/>
              </a:rPr>
              <a:t>看不见的好处：提升沟通</a:t>
            </a:r>
            <a:endParaRPr kumimoji="0" lang="en-US" altLang="zh-CN" sz="2200" b="0" i="0" u="none" strike="noStrike" kern="0" cap="none" spc="0" normalizeH="0" baseline="0" noProof="0" dirty="0">
              <a:ln>
                <a:noFill/>
              </a:ln>
              <a:solidFill>
                <a:srgbClr val="000000"/>
              </a:solidFill>
              <a:effectLst/>
              <a:uLnTx/>
              <a:uFillTx/>
              <a:latin typeface="Arial"/>
              <a:ea typeface="宋体"/>
              <a:cs typeface="+mn-cs"/>
            </a:endParaRPr>
          </a:p>
          <a:p>
            <a:pPr marL="1022350" marR="0" lvl="2" indent="-350838" algn="l" defTabSz="914400" rtl="0" eaLnBrk="0" fontAlgn="base" latinLnBrk="0" hangingPunct="0">
              <a:lnSpc>
                <a:spcPct val="100000"/>
              </a:lnSpc>
              <a:spcBef>
                <a:spcPct val="20000"/>
              </a:spcBef>
              <a:spcAft>
                <a:spcPct val="0"/>
              </a:spcAft>
              <a:buClr>
                <a:srgbClr val="CC9900"/>
              </a:buClr>
              <a:buSzPct val="65000"/>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000000"/>
                </a:solidFill>
                <a:effectLst/>
                <a:uLnTx/>
                <a:uFillTx/>
                <a:latin typeface="Arial"/>
                <a:ea typeface="宋体"/>
                <a:cs typeface="+mn-cs"/>
              </a:rPr>
              <a:t>看不见的好处</a:t>
            </a:r>
            <a:r>
              <a:rPr kumimoji="0" lang="en-US" altLang="zh-CN" sz="2200" b="0" i="0" u="none" strike="noStrike" kern="0" cap="none" spc="0" normalizeH="0" baseline="0" noProof="0" dirty="0">
                <a:ln>
                  <a:noFill/>
                </a:ln>
                <a:solidFill>
                  <a:srgbClr val="000000"/>
                </a:solidFill>
                <a:effectLst/>
                <a:uLnTx/>
                <a:uFillTx/>
                <a:latin typeface="Arial"/>
                <a:ea typeface="宋体"/>
                <a:cs typeface="+mn-cs"/>
              </a:rPr>
              <a:t>: </a:t>
            </a:r>
            <a:r>
              <a:rPr kumimoji="0" lang="zh-CN" altLang="en-US" sz="2200" b="0" i="0" u="none" strike="noStrike" kern="0" cap="none" spc="0" normalizeH="0" baseline="0" noProof="0" dirty="0">
                <a:ln>
                  <a:noFill/>
                </a:ln>
                <a:solidFill>
                  <a:srgbClr val="000000"/>
                </a:solidFill>
                <a:effectLst/>
                <a:uLnTx/>
                <a:uFillTx/>
                <a:latin typeface="Arial"/>
                <a:ea typeface="宋体"/>
                <a:cs typeface="+mn-cs"/>
              </a:rPr>
              <a:t>帮助决策</a:t>
            </a:r>
            <a:endParaRPr kumimoji="0" lang="en-US" altLang="zh-CN" sz="2200" b="0" i="0" u="none" strike="noStrike" kern="0" cap="none" spc="0" normalizeH="0" baseline="0" noProof="0" dirty="0">
              <a:ln>
                <a:noFill/>
              </a:ln>
              <a:solidFill>
                <a:srgbClr val="000000"/>
              </a:solidFill>
              <a:effectLst/>
              <a:uLnTx/>
              <a:uFillTx/>
              <a:latin typeface="Arial"/>
              <a:ea typeface="宋体"/>
              <a:cs typeface="+mn-cs"/>
            </a:endParaRPr>
          </a:p>
          <a:p>
            <a:pPr marL="1022350" marR="0" lvl="2" indent="-350838" algn="l" defTabSz="914400" rtl="0" eaLnBrk="0" fontAlgn="base" latinLnBrk="0" hangingPunct="0">
              <a:lnSpc>
                <a:spcPct val="100000"/>
              </a:lnSpc>
              <a:spcBef>
                <a:spcPct val="20000"/>
              </a:spcBef>
              <a:spcAft>
                <a:spcPct val="0"/>
              </a:spcAft>
              <a:buClr>
                <a:srgbClr val="CC9900"/>
              </a:buClr>
              <a:buSzPct val="65000"/>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000000"/>
                </a:solidFill>
                <a:effectLst/>
                <a:uLnTx/>
                <a:uFillTx/>
                <a:latin typeface="Arial"/>
                <a:ea typeface="宋体"/>
                <a:cs typeface="+mn-cs"/>
              </a:rPr>
              <a:t>估算</a:t>
            </a:r>
            <a:endParaRPr kumimoji="0" lang="en-US" altLang="zh-CN" sz="2200" b="0" i="0" u="none" strike="noStrike" kern="0" cap="none" spc="0" normalizeH="0" baseline="0" noProof="0" dirty="0">
              <a:ln>
                <a:noFill/>
              </a:ln>
              <a:solidFill>
                <a:srgbClr val="000000"/>
              </a:solidFill>
              <a:effectLst/>
              <a:uLnTx/>
              <a:uFillTx/>
              <a:latin typeface="Arial"/>
              <a:ea typeface="宋体"/>
              <a:cs typeface="+mn-cs"/>
            </a:endParaRPr>
          </a:p>
          <a:p>
            <a:pPr marL="1022350" marR="0" lvl="2" indent="-350838" algn="l" defTabSz="914400" rtl="0" eaLnBrk="0" fontAlgn="base" latinLnBrk="0" hangingPunct="0">
              <a:lnSpc>
                <a:spcPct val="100000"/>
              </a:lnSpc>
              <a:spcBef>
                <a:spcPct val="20000"/>
              </a:spcBef>
              <a:spcAft>
                <a:spcPct val="0"/>
              </a:spcAft>
              <a:buClr>
                <a:srgbClr val="CC9900"/>
              </a:buClr>
              <a:buSzPct val="65000"/>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000000"/>
                </a:solidFill>
                <a:effectLst/>
                <a:uLnTx/>
                <a:uFillTx/>
                <a:latin typeface="Arial"/>
                <a:ea typeface="宋体"/>
                <a:cs typeface="+mn-cs"/>
              </a:rPr>
              <a:t>变更管理</a:t>
            </a:r>
          </a:p>
        </p:txBody>
      </p:sp>
    </p:spTree>
    <p:extLst>
      <p:ext uri="{BB962C8B-B14F-4D97-AF65-F5344CB8AC3E}">
        <p14:creationId xmlns:p14="http://schemas.microsoft.com/office/powerpoint/2010/main" val="1264302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47D2004E-8FF9-15BE-407A-6CECC4C78B3C}"/>
              </a:ext>
            </a:extLst>
          </p:cNvPr>
          <p:cNvSpPr>
            <a:spLocks noGrp="1" noChangeArrowheads="1"/>
          </p:cNvSpPr>
          <p:nvPr>
            <p:ph type="title"/>
          </p:nvPr>
        </p:nvSpPr>
        <p:spPr/>
        <p:txBody>
          <a:bodyPr/>
          <a:lstStyle/>
          <a:p>
            <a:pPr eaLnBrk="1" hangingPunct="1"/>
            <a:r>
              <a:rPr lang="zh-CN" altLang="en-US"/>
              <a:t>主要内容</a:t>
            </a:r>
          </a:p>
        </p:txBody>
      </p:sp>
      <p:sp>
        <p:nvSpPr>
          <p:cNvPr id="7171" name="Rectangle 3">
            <a:extLst>
              <a:ext uri="{FF2B5EF4-FFF2-40B4-BE49-F238E27FC236}">
                <a16:creationId xmlns:a16="http://schemas.microsoft.com/office/drawing/2014/main" id="{5BD0B6BB-ED99-6A4C-CD81-DF01C4228804}"/>
              </a:ext>
            </a:extLst>
          </p:cNvPr>
          <p:cNvSpPr>
            <a:spLocks noGrp="1" noChangeArrowheads="1"/>
          </p:cNvSpPr>
          <p:nvPr>
            <p:ph type="body" idx="1"/>
          </p:nvPr>
        </p:nvSpPr>
        <p:spPr/>
        <p:txBody>
          <a:bodyPr/>
          <a:lstStyle/>
          <a:p>
            <a:pPr marL="571500" indent="-571500" eaLnBrk="1" hangingPunct="1">
              <a:buFont typeface="Wingdings" panose="05000000000000000000" pitchFamily="2" charset="2"/>
              <a:buAutoNum type="arabicPeriod"/>
            </a:pPr>
            <a:r>
              <a:rPr lang="zh-CN" altLang="en-US" dirty="0"/>
              <a:t>需求基本概念</a:t>
            </a:r>
          </a:p>
        </p:txBody>
      </p:sp>
      <p:sp>
        <p:nvSpPr>
          <p:cNvPr id="7172" name="灯片编号占位符 1">
            <a:extLst>
              <a:ext uri="{FF2B5EF4-FFF2-40B4-BE49-F238E27FC236}">
                <a16:creationId xmlns:a16="http://schemas.microsoft.com/office/drawing/2014/main" id="{9FCF8CF7-386E-5E2E-EA40-1AE1F73D442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A0E3CCE-22C6-41E8-96E2-DC19504D954F}" type="slidenum">
              <a:rPr lang="en-US" altLang="zh-CN">
                <a:latin typeface="Garamond" panose="02020404030301010803" pitchFamily="18" charset="0"/>
              </a:rPr>
              <a:pPr/>
              <a:t>2</a:t>
            </a:fld>
            <a:endParaRPr lang="en-US" altLang="zh-CN">
              <a:latin typeface="Garamond" panose="02020404030301010803"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4BD360EE-0C57-6F90-56DC-1A636E4BFA2A}"/>
              </a:ext>
            </a:extLst>
          </p:cNvPr>
          <p:cNvSpPr>
            <a:spLocks noGrp="1" noChangeArrowheads="1"/>
          </p:cNvSpPr>
          <p:nvPr>
            <p:ph type="title"/>
          </p:nvPr>
        </p:nvSpPr>
        <p:spPr/>
        <p:txBody>
          <a:bodyPr/>
          <a:lstStyle/>
          <a:p>
            <a:endParaRPr lang="zh-CN" altLang="en-US"/>
          </a:p>
        </p:txBody>
      </p:sp>
      <p:pic>
        <p:nvPicPr>
          <p:cNvPr id="32771" name="内容占位符 5">
            <a:extLst>
              <a:ext uri="{FF2B5EF4-FFF2-40B4-BE49-F238E27FC236}">
                <a16:creationId xmlns:a16="http://schemas.microsoft.com/office/drawing/2014/main" id="{C2054CF0-0154-B1C7-EB6A-60069935D12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685800"/>
            <a:ext cx="8994775" cy="5486400"/>
          </a:xfrm>
        </p:spPr>
      </p:pic>
      <p:sp>
        <p:nvSpPr>
          <p:cNvPr id="32772" name="灯片编号占位符 3">
            <a:extLst>
              <a:ext uri="{FF2B5EF4-FFF2-40B4-BE49-F238E27FC236}">
                <a16:creationId xmlns:a16="http://schemas.microsoft.com/office/drawing/2014/main" id="{DB8EEFB9-6699-2479-CA3D-2E38E6EFAD5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683894B-9F12-4A2A-A075-27E9D7425D0E}"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
        <p:nvSpPr>
          <p:cNvPr id="7" name="矩形 6">
            <a:extLst>
              <a:ext uri="{FF2B5EF4-FFF2-40B4-BE49-F238E27FC236}">
                <a16:creationId xmlns:a16="http://schemas.microsoft.com/office/drawing/2014/main" id="{EFA0A315-6712-DC57-F04D-B025D71F9628}"/>
              </a:ext>
            </a:extLst>
          </p:cNvPr>
          <p:cNvSpPr/>
          <p:nvPr/>
        </p:nvSpPr>
        <p:spPr>
          <a:xfrm>
            <a:off x="7162800" y="838200"/>
            <a:ext cx="1600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cxnSp>
        <p:nvCxnSpPr>
          <p:cNvPr id="9" name="直接连接符 8">
            <a:extLst>
              <a:ext uri="{FF2B5EF4-FFF2-40B4-BE49-F238E27FC236}">
                <a16:creationId xmlns:a16="http://schemas.microsoft.com/office/drawing/2014/main" id="{FC35C626-261F-1881-55E7-6D6D0F9B6E76}"/>
              </a:ext>
            </a:extLst>
          </p:cNvPr>
          <p:cNvCxnSpPr>
            <a:cxnSpLocks/>
          </p:cNvCxnSpPr>
          <p:nvPr/>
        </p:nvCxnSpPr>
        <p:spPr>
          <a:xfrm>
            <a:off x="1981200" y="1676400"/>
            <a:ext cx="0" cy="4567238"/>
          </a:xfrm>
          <a:prstGeom prst="line">
            <a:avLst/>
          </a:prstGeom>
          <a:ln w="4762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7EA80973-F33D-D9E7-1328-DF42C790B5DC}"/>
              </a:ext>
            </a:extLst>
          </p:cNvPr>
          <p:cNvSpPr/>
          <p:nvPr/>
        </p:nvSpPr>
        <p:spPr>
          <a:xfrm>
            <a:off x="914400" y="1604963"/>
            <a:ext cx="990600" cy="376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FFFFFF"/>
                </a:solidFill>
                <a:effectLst/>
                <a:uLnTx/>
                <a:uFillTx/>
                <a:latin typeface="Arial"/>
                <a:ea typeface="宋体"/>
                <a:cs typeface="+mn-cs"/>
              </a:rPr>
              <a:t>一周</a:t>
            </a:r>
          </a:p>
        </p:txBody>
      </p:sp>
      <p:sp>
        <p:nvSpPr>
          <p:cNvPr id="13" name="矩形 12">
            <a:extLst>
              <a:ext uri="{FF2B5EF4-FFF2-40B4-BE49-F238E27FC236}">
                <a16:creationId xmlns:a16="http://schemas.microsoft.com/office/drawing/2014/main" id="{0EAD6471-0E80-27BF-1CCF-5742BE324DA6}"/>
              </a:ext>
            </a:extLst>
          </p:cNvPr>
          <p:cNvSpPr/>
          <p:nvPr/>
        </p:nvSpPr>
        <p:spPr>
          <a:xfrm>
            <a:off x="4002088" y="1604963"/>
            <a:ext cx="990600" cy="376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FFFFFF"/>
                </a:solidFill>
                <a:effectLst/>
                <a:uLnTx/>
                <a:uFillTx/>
                <a:latin typeface="Arial"/>
                <a:ea typeface="宋体"/>
                <a:cs typeface="+mn-cs"/>
              </a:rPr>
              <a:t>另一周</a:t>
            </a:r>
          </a:p>
        </p:txBody>
      </p:sp>
    </p:spTree>
    <p:extLst>
      <p:ext uri="{BB962C8B-B14F-4D97-AF65-F5344CB8AC3E}">
        <p14:creationId xmlns:p14="http://schemas.microsoft.com/office/powerpoint/2010/main" val="121934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a:extLst>
              <a:ext uri="{FF2B5EF4-FFF2-40B4-BE49-F238E27FC236}">
                <a16:creationId xmlns:a16="http://schemas.microsoft.com/office/drawing/2014/main" id="{5D72F6A9-A2BC-CBC9-832C-4C5847D54EA1}"/>
              </a:ext>
            </a:extLst>
          </p:cNvPr>
          <p:cNvSpPr>
            <a:spLocks noGrp="1" noChangeArrowheads="1"/>
          </p:cNvSpPr>
          <p:nvPr>
            <p:ph type="title"/>
          </p:nvPr>
        </p:nvSpPr>
        <p:spPr/>
        <p:txBody>
          <a:bodyPr/>
          <a:lstStyle/>
          <a:p>
            <a:r>
              <a:rPr lang="zh-CN" altLang="en-US"/>
              <a:t>需求工程过程实例</a:t>
            </a:r>
            <a:br>
              <a:rPr lang="en-US" altLang="zh-CN"/>
            </a:br>
            <a:r>
              <a:rPr lang="en-US" altLang="zh-CN"/>
              <a:t>Agile RE</a:t>
            </a:r>
            <a:endParaRPr lang="zh-CN" altLang="en-US"/>
          </a:p>
        </p:txBody>
      </p:sp>
      <p:sp>
        <p:nvSpPr>
          <p:cNvPr id="29699" name="内容占位符 2">
            <a:extLst>
              <a:ext uri="{FF2B5EF4-FFF2-40B4-BE49-F238E27FC236}">
                <a16:creationId xmlns:a16="http://schemas.microsoft.com/office/drawing/2014/main" id="{2F4ED20F-AD3D-D4D6-4C04-A94F5735E6B0}"/>
              </a:ext>
            </a:extLst>
          </p:cNvPr>
          <p:cNvSpPr>
            <a:spLocks noGrp="1" noChangeArrowheads="1"/>
          </p:cNvSpPr>
          <p:nvPr>
            <p:ph idx="1"/>
          </p:nvPr>
        </p:nvSpPr>
        <p:spPr/>
        <p:txBody>
          <a:bodyPr/>
          <a:lstStyle/>
          <a:p>
            <a:r>
              <a:rPr lang="zh-CN" altLang="zh-CN"/>
              <a:t>面对面的交流胜过写规格说明文档</a:t>
            </a:r>
            <a:r>
              <a:rPr lang="zh-CN" altLang="en-US"/>
              <a:t>（</a:t>
            </a:r>
            <a:r>
              <a:rPr lang="en-US" altLang="zh-CN"/>
              <a:t>User Story</a:t>
            </a:r>
            <a:r>
              <a:rPr lang="zh-CN" altLang="en-US"/>
              <a:t>）</a:t>
            </a:r>
            <a:endParaRPr lang="zh-CN" altLang="zh-CN"/>
          </a:p>
          <a:p>
            <a:r>
              <a:rPr lang="zh-CN" altLang="zh-CN"/>
              <a:t>迭代式需求工程；</a:t>
            </a:r>
          </a:p>
          <a:p>
            <a:r>
              <a:rPr lang="zh-CN" altLang="zh-CN"/>
              <a:t>将需求划分优先级做到极限；</a:t>
            </a:r>
          </a:p>
          <a:p>
            <a:r>
              <a:rPr lang="zh-CN" altLang="zh-CN"/>
              <a:t>通过持续规划管理需求变更；</a:t>
            </a:r>
          </a:p>
          <a:p>
            <a:r>
              <a:rPr lang="zh-CN" altLang="zh-CN"/>
              <a:t>原型法；</a:t>
            </a:r>
          </a:p>
          <a:p>
            <a:r>
              <a:rPr lang="zh-CN" altLang="zh-CN"/>
              <a:t>测试驱动开发；</a:t>
            </a:r>
          </a:p>
          <a:p>
            <a:r>
              <a:rPr lang="zh-CN" altLang="zh-CN"/>
              <a:t>用户评审会议与验收测试。</a:t>
            </a:r>
          </a:p>
        </p:txBody>
      </p:sp>
    </p:spTree>
    <p:extLst>
      <p:ext uri="{BB962C8B-B14F-4D97-AF65-F5344CB8AC3E}">
        <p14:creationId xmlns:p14="http://schemas.microsoft.com/office/powerpoint/2010/main" val="8065138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内容占位符 1">
            <a:extLst>
              <a:ext uri="{FF2B5EF4-FFF2-40B4-BE49-F238E27FC236}">
                <a16:creationId xmlns:a16="http://schemas.microsoft.com/office/drawing/2014/main" id="{AB808463-1A5A-5036-8235-53FA49F40033}"/>
              </a:ext>
            </a:extLst>
          </p:cNvPr>
          <p:cNvGraphicFramePr>
            <a:graphicFrameLocks noGrp="1"/>
          </p:cNvGraphicFramePr>
          <p:nvPr>
            <p:ph idx="1"/>
          </p:nvPr>
        </p:nvGraphicFramePr>
        <p:xfrm>
          <a:off x="152400" y="736600"/>
          <a:ext cx="8915400" cy="4826000"/>
        </p:xfrm>
        <a:graphic>
          <a:graphicData uri="http://schemas.openxmlformats.org/drawingml/2006/table">
            <a:tbl>
              <a:tblPr/>
              <a:tblGrid>
                <a:gridCol w="762000">
                  <a:extLst>
                    <a:ext uri="{9D8B030D-6E8A-4147-A177-3AD203B41FA5}">
                      <a16:colId xmlns:a16="http://schemas.microsoft.com/office/drawing/2014/main" val="20000"/>
                    </a:ext>
                  </a:extLst>
                </a:gridCol>
                <a:gridCol w="3773488">
                  <a:extLst>
                    <a:ext uri="{9D8B030D-6E8A-4147-A177-3AD203B41FA5}">
                      <a16:colId xmlns:a16="http://schemas.microsoft.com/office/drawing/2014/main" val="20001"/>
                    </a:ext>
                  </a:extLst>
                </a:gridCol>
                <a:gridCol w="4379912">
                  <a:extLst>
                    <a:ext uri="{9D8B030D-6E8A-4147-A177-3AD203B41FA5}">
                      <a16:colId xmlns:a16="http://schemas.microsoft.com/office/drawing/2014/main" val="20002"/>
                    </a:ext>
                  </a:extLst>
                </a:gridCol>
              </a:tblGrid>
              <a:tr h="0">
                <a:tc gridSpan="3">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ts val="1988"/>
                        </a:lnSpc>
                        <a:spcBef>
                          <a:spcPct val="0"/>
                        </a:spcBef>
                        <a:spcAft>
                          <a:spcPct val="0"/>
                        </a:spcAft>
                        <a:buClrTx/>
                        <a:buSzTx/>
                        <a:buFontTx/>
                        <a:buNone/>
                        <a:tabLst/>
                      </a:pPr>
                      <a:r>
                        <a:rPr kumimoji="0" lang="zh-CN" altLang="zh-CN" sz="2000" b="1" i="0" u="none" strike="noStrike" cap="none" normalizeH="0" baseline="0">
                          <a:ln>
                            <a:noFill/>
                          </a:ln>
                          <a:solidFill>
                            <a:srgbClr val="FFFFFF"/>
                          </a:solidFill>
                          <a:effectLst/>
                          <a:latin typeface="Arial" charset="0"/>
                          <a:ea typeface="宋体" pitchFamily="2" charset="-122"/>
                        </a:rPr>
                        <a:t>表</a:t>
                      </a:r>
                      <a:r>
                        <a:rPr kumimoji="0" lang="en-US" altLang="zh-CN" sz="2000" b="1" i="0" u="none" strike="noStrike" cap="none" normalizeH="0" baseline="0">
                          <a:ln>
                            <a:noFill/>
                          </a:ln>
                          <a:solidFill>
                            <a:srgbClr val="FFFFFF"/>
                          </a:solidFill>
                          <a:effectLst/>
                          <a:latin typeface="Arial" charset="0"/>
                          <a:ea typeface="宋体" pitchFamily="2" charset="-122"/>
                        </a:rPr>
                        <a:t>3-3 XP</a:t>
                      </a:r>
                      <a:r>
                        <a:rPr kumimoji="0" lang="zh-CN" altLang="zh-CN" sz="2000" b="1" i="0" u="none" strike="noStrike" cap="none" normalizeH="0" baseline="0">
                          <a:ln>
                            <a:noFill/>
                          </a:ln>
                          <a:solidFill>
                            <a:srgbClr val="FFFFFF"/>
                          </a:solidFill>
                          <a:effectLst/>
                          <a:latin typeface="Arial" charset="0"/>
                          <a:ea typeface="宋体" pitchFamily="2" charset="-122"/>
                        </a:rPr>
                        <a:t>和</a:t>
                      </a:r>
                      <a:r>
                        <a:rPr kumimoji="0" lang="en-US" altLang="zh-CN" sz="2000" b="1" i="0" u="none" strike="noStrike" cap="none" normalizeH="0" baseline="0">
                          <a:ln>
                            <a:noFill/>
                          </a:ln>
                          <a:solidFill>
                            <a:srgbClr val="FFFFFF"/>
                          </a:solidFill>
                          <a:effectLst/>
                          <a:latin typeface="Arial" charset="0"/>
                          <a:ea typeface="宋体" pitchFamily="2" charset="-122"/>
                        </a:rPr>
                        <a:t>Scrum</a:t>
                      </a:r>
                      <a:r>
                        <a:rPr kumimoji="0" lang="zh-CN" altLang="zh-CN" sz="2000" b="1" i="0" u="none" strike="noStrike" cap="none" normalizeH="0" baseline="0">
                          <a:ln>
                            <a:noFill/>
                          </a:ln>
                          <a:solidFill>
                            <a:srgbClr val="FFFFFF"/>
                          </a:solidFill>
                          <a:effectLst/>
                          <a:latin typeface="Arial" charset="0"/>
                          <a:ea typeface="宋体" pitchFamily="2" charset="-122"/>
                        </a:rPr>
                        <a:t>的需求工程活动组织，源自</a:t>
                      </a:r>
                      <a:r>
                        <a:rPr kumimoji="0" lang="en-US" altLang="zh-CN" sz="2000" b="1" i="0" u="none" strike="noStrike" cap="none" normalizeH="0" baseline="0">
                          <a:ln>
                            <a:noFill/>
                          </a:ln>
                          <a:solidFill>
                            <a:srgbClr val="FFFFFF"/>
                          </a:solidFill>
                          <a:effectLst/>
                          <a:latin typeface="Arial" charset="0"/>
                          <a:ea typeface="宋体" pitchFamily="2" charset="-122"/>
                        </a:rPr>
                        <a:t>[Lucia2010]</a:t>
                      </a:r>
                      <a:endParaRPr kumimoji="0" lang="zh-CN" altLang="zh-CN" sz="20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0">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ts val="1988"/>
                        </a:lnSpc>
                        <a:spcBef>
                          <a:spcPct val="0"/>
                        </a:spcBef>
                        <a:spcAft>
                          <a:spcPct val="0"/>
                        </a:spcAft>
                        <a:buClrTx/>
                        <a:buSzTx/>
                        <a:buFontTx/>
                        <a:buNone/>
                        <a:tabLst/>
                      </a:pPr>
                      <a:r>
                        <a:rPr kumimoji="0" lang="zh-CN" altLang="zh-CN" sz="2000" b="1" i="0" u="none" strike="noStrike" cap="none" normalizeH="0" baseline="0">
                          <a:ln>
                            <a:noFill/>
                          </a:ln>
                          <a:solidFill>
                            <a:srgbClr val="FFFFFF"/>
                          </a:solidFill>
                          <a:effectLst/>
                          <a:latin typeface="Arial" charset="0"/>
                          <a:ea typeface="宋体" pitchFamily="2" charset="-122"/>
                        </a:rPr>
                        <a:t>需求活动</a:t>
                      </a:r>
                      <a:endParaRPr kumimoji="0" lang="zh-CN" altLang="zh-CN" sz="20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ts val="1988"/>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Arial" charset="0"/>
                          <a:ea typeface="宋体" pitchFamily="2" charset="-122"/>
                        </a:rPr>
                        <a:t>XP</a:t>
                      </a:r>
                      <a:r>
                        <a:rPr kumimoji="0" lang="zh-CN" altLang="zh-CN" sz="2000" b="0" i="0" u="none" strike="noStrike" cap="none" normalizeH="0" baseline="0">
                          <a:ln>
                            <a:noFill/>
                          </a:ln>
                          <a:solidFill>
                            <a:srgbClr val="000000"/>
                          </a:solidFill>
                          <a:effectLst/>
                          <a:latin typeface="Arial" charset="0"/>
                          <a:ea typeface="宋体" pitchFamily="2" charset="-122"/>
                        </a:rPr>
                        <a:t>方法</a:t>
                      </a:r>
                      <a:endParaRPr kumimoji="0" lang="zh-CN" altLang="zh-CN" sz="20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ts val="1988"/>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Arial" charset="0"/>
                          <a:ea typeface="宋体" pitchFamily="2" charset="-122"/>
                        </a:rPr>
                        <a:t>Scrum</a:t>
                      </a:r>
                      <a:r>
                        <a:rPr kumimoji="0" lang="zh-CN" altLang="zh-CN" sz="2000" b="0" i="0" u="none" strike="noStrike" cap="none" normalizeH="0" baseline="0">
                          <a:ln>
                            <a:noFill/>
                          </a:ln>
                          <a:solidFill>
                            <a:srgbClr val="000000"/>
                          </a:solidFill>
                          <a:effectLst/>
                          <a:latin typeface="Arial" charset="0"/>
                          <a:ea typeface="宋体" pitchFamily="2" charset="-122"/>
                        </a:rPr>
                        <a:t>方法</a:t>
                      </a:r>
                      <a:endParaRPr kumimoji="0" lang="zh-CN" altLang="zh-CN" sz="20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01"/>
                  </a:ext>
                </a:extLst>
              </a:tr>
              <a:tr h="0">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2000" b="1" i="0" u="none" strike="noStrike" cap="none" normalizeH="0" baseline="0">
                          <a:ln>
                            <a:noFill/>
                          </a:ln>
                          <a:solidFill>
                            <a:srgbClr val="FFFFFF"/>
                          </a:solidFill>
                          <a:effectLst/>
                          <a:latin typeface="Arial" charset="0"/>
                          <a:ea typeface="宋体" pitchFamily="2" charset="-122"/>
                        </a:rPr>
                        <a:t>需求获取</a:t>
                      </a:r>
                      <a:endParaRPr kumimoji="0" lang="zh-CN" altLang="zh-CN" sz="20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342900" indent="-342900"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dirty="0">
                          <a:ln>
                            <a:noFill/>
                          </a:ln>
                          <a:solidFill>
                            <a:srgbClr val="000000"/>
                          </a:solidFill>
                          <a:effectLst/>
                          <a:latin typeface="Arial" charset="0"/>
                          <a:ea typeface="宋体" pitchFamily="2" charset="-122"/>
                        </a:rPr>
                        <a:t>将需求获取为</a:t>
                      </a:r>
                      <a:r>
                        <a:rPr kumimoji="0" lang="en-US" altLang="zh-CN" sz="2000" b="0" i="0" u="none" strike="noStrike" cap="none" normalizeH="0" baseline="0" dirty="0">
                          <a:ln>
                            <a:noFill/>
                          </a:ln>
                          <a:solidFill>
                            <a:srgbClr val="000000"/>
                          </a:solidFill>
                          <a:effectLst/>
                          <a:latin typeface="Arial" charset="0"/>
                          <a:ea typeface="宋体" pitchFamily="2" charset="-122"/>
                        </a:rPr>
                        <a:t>Story</a:t>
                      </a:r>
                      <a:endParaRPr kumimoji="0" lang="zh-CN" altLang="zh-CN" sz="2000" b="0" i="0" u="none" strike="noStrike" cap="none" normalizeH="0" baseline="0" dirty="0">
                        <a:ln>
                          <a:noFill/>
                        </a:ln>
                        <a:solidFill>
                          <a:srgbClr val="000000"/>
                        </a:solidFill>
                        <a:effectLst/>
                        <a:latin typeface="Arial" charset="0"/>
                        <a:ea typeface="宋体" pitchFamily="2" charset="-122"/>
                      </a:endParaRPr>
                    </a:p>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dirty="0">
                          <a:ln>
                            <a:noFill/>
                          </a:ln>
                          <a:solidFill>
                            <a:srgbClr val="000000"/>
                          </a:solidFill>
                          <a:effectLst/>
                          <a:latin typeface="Arial" charset="0"/>
                          <a:ea typeface="宋体" pitchFamily="2" charset="-122"/>
                        </a:rPr>
                        <a:t>客户书写</a:t>
                      </a:r>
                      <a:r>
                        <a:rPr kumimoji="0" lang="en-US" altLang="zh-CN" sz="2000" b="0" i="0" u="none" strike="noStrike" cap="none" normalizeH="0" baseline="0" dirty="0">
                          <a:ln>
                            <a:noFill/>
                          </a:ln>
                          <a:solidFill>
                            <a:srgbClr val="000000"/>
                          </a:solidFill>
                          <a:effectLst/>
                          <a:latin typeface="Arial" charset="0"/>
                          <a:ea typeface="宋体" pitchFamily="2" charset="-122"/>
                        </a:rPr>
                        <a:t>User Story</a:t>
                      </a:r>
                      <a:endParaRPr kumimoji="0" lang="zh-CN" altLang="zh-CN" sz="2000" b="0" i="0" u="none" strike="noStrike" cap="none" normalizeH="0" baseline="0" dirty="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marL="342900" indent="-342900"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a:ln>
                            <a:noFill/>
                          </a:ln>
                          <a:solidFill>
                            <a:srgbClr val="000000"/>
                          </a:solidFill>
                          <a:effectLst/>
                          <a:latin typeface="Arial" charset="0"/>
                          <a:ea typeface="宋体" pitchFamily="2" charset="-122"/>
                        </a:rPr>
                        <a:t>产品负责人（</a:t>
                      </a:r>
                      <a:r>
                        <a:rPr kumimoji="0" lang="en-US" altLang="zh-CN" sz="2000" b="0" i="0" u="none" strike="noStrike" cap="none" normalizeH="0" baseline="0">
                          <a:ln>
                            <a:noFill/>
                          </a:ln>
                          <a:solidFill>
                            <a:srgbClr val="000000"/>
                          </a:solidFill>
                          <a:effectLst/>
                          <a:latin typeface="Arial" charset="0"/>
                          <a:ea typeface="宋体" pitchFamily="2" charset="-122"/>
                        </a:rPr>
                        <a:t>Product Owner</a:t>
                      </a:r>
                      <a:r>
                        <a:rPr kumimoji="0" lang="zh-CN" altLang="zh-CN" sz="2000" b="0" i="0" u="none" strike="noStrike" cap="none" normalizeH="0" baseline="0">
                          <a:ln>
                            <a:noFill/>
                          </a:ln>
                          <a:solidFill>
                            <a:srgbClr val="000000"/>
                          </a:solidFill>
                          <a:effectLst/>
                          <a:latin typeface="Arial" charset="0"/>
                          <a:ea typeface="宋体" pitchFamily="2" charset="-122"/>
                        </a:rPr>
                        <a:t>）明确叙述产品功能</a:t>
                      </a:r>
                      <a:r>
                        <a:rPr kumimoji="0" lang="en-US" altLang="zh-CN" sz="2000" b="0" i="0" u="none" strike="noStrike" cap="none" normalizeH="0" baseline="0">
                          <a:ln>
                            <a:noFill/>
                          </a:ln>
                          <a:solidFill>
                            <a:srgbClr val="000000"/>
                          </a:solidFill>
                          <a:effectLst/>
                          <a:latin typeface="Arial" charset="0"/>
                          <a:ea typeface="宋体" pitchFamily="2" charset="-122"/>
                        </a:rPr>
                        <a:t>(Product Backlog)</a:t>
                      </a:r>
                      <a:endParaRPr kumimoji="0" lang="zh-CN" altLang="zh-CN" sz="2000" b="0" i="0" u="none" strike="noStrike" cap="none" normalizeH="0" baseline="0">
                        <a:ln>
                          <a:noFill/>
                        </a:ln>
                        <a:solidFill>
                          <a:srgbClr val="000000"/>
                        </a:solidFill>
                        <a:effectLst/>
                        <a:latin typeface="Arial" charset="0"/>
                        <a:ea typeface="宋体" pitchFamily="2" charset="-122"/>
                      </a:endParaRPr>
                    </a:p>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a:ln>
                            <a:noFill/>
                          </a:ln>
                          <a:solidFill>
                            <a:srgbClr val="000000"/>
                          </a:solidFill>
                          <a:effectLst/>
                          <a:latin typeface="Arial" charset="0"/>
                          <a:ea typeface="宋体" pitchFamily="2" charset="-122"/>
                        </a:rPr>
                        <a:t>任何涉众都可以参与产品功能确定</a:t>
                      </a:r>
                      <a:endParaRPr kumimoji="0" lang="zh-CN" altLang="zh-CN" sz="20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16:rowId xmlns:a16="http://schemas.microsoft.com/office/drawing/2014/main" val="10002"/>
                  </a:ext>
                </a:extLst>
              </a:tr>
              <a:tr h="0">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2000" b="1" i="0" u="none" strike="noStrike" cap="none" normalizeH="0" baseline="0">
                          <a:ln>
                            <a:noFill/>
                          </a:ln>
                          <a:solidFill>
                            <a:srgbClr val="FFFFFF"/>
                          </a:solidFill>
                          <a:effectLst/>
                          <a:latin typeface="Arial" charset="0"/>
                          <a:ea typeface="宋体" pitchFamily="2" charset="-122"/>
                        </a:rPr>
                        <a:t>需求分析</a:t>
                      </a:r>
                      <a:endParaRPr kumimoji="0" lang="zh-CN" altLang="zh-CN" sz="20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342900" indent="-342900"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a:ln>
                            <a:noFill/>
                          </a:ln>
                          <a:solidFill>
                            <a:srgbClr val="000000"/>
                          </a:solidFill>
                          <a:effectLst/>
                          <a:latin typeface="Arial" charset="0"/>
                          <a:ea typeface="宋体" pitchFamily="2" charset="-122"/>
                        </a:rPr>
                        <a:t>并非独立阶段</a:t>
                      </a:r>
                    </a:p>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a:ln>
                            <a:noFill/>
                          </a:ln>
                          <a:solidFill>
                            <a:srgbClr val="000000"/>
                          </a:solidFill>
                          <a:effectLst/>
                          <a:latin typeface="Arial" charset="0"/>
                          <a:ea typeface="宋体" pitchFamily="2" charset="-122"/>
                        </a:rPr>
                        <a:t>开发时进行分析</a:t>
                      </a:r>
                    </a:p>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a:ln>
                            <a:noFill/>
                          </a:ln>
                          <a:solidFill>
                            <a:srgbClr val="000000"/>
                          </a:solidFill>
                          <a:effectLst/>
                          <a:latin typeface="Arial" charset="0"/>
                          <a:ea typeface="宋体" pitchFamily="2" charset="-122"/>
                        </a:rPr>
                        <a:t>客户为</a:t>
                      </a:r>
                      <a:r>
                        <a:rPr kumimoji="0" lang="en-US" altLang="zh-CN" sz="2000" b="0" i="0" u="none" strike="noStrike" cap="none" normalizeH="0" baseline="0">
                          <a:ln>
                            <a:noFill/>
                          </a:ln>
                          <a:solidFill>
                            <a:srgbClr val="000000"/>
                          </a:solidFill>
                          <a:effectLst/>
                          <a:latin typeface="Arial" charset="0"/>
                          <a:ea typeface="宋体" pitchFamily="2" charset="-122"/>
                        </a:rPr>
                        <a:t>User Story</a:t>
                      </a:r>
                      <a:r>
                        <a:rPr kumimoji="0" lang="zh-CN" altLang="zh-CN" sz="2000" b="0" i="0" u="none" strike="noStrike" cap="none" normalizeH="0" baseline="0">
                          <a:ln>
                            <a:noFill/>
                          </a:ln>
                          <a:solidFill>
                            <a:srgbClr val="000000"/>
                          </a:solidFill>
                          <a:effectLst/>
                          <a:latin typeface="Arial" charset="0"/>
                          <a:ea typeface="宋体" pitchFamily="2" charset="-122"/>
                        </a:rPr>
                        <a:t>划分优先级</a:t>
                      </a:r>
                      <a:endParaRPr kumimoji="0" lang="zh-CN" altLang="zh-CN" sz="20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marL="342900" indent="-342900"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a:ln>
                            <a:noFill/>
                          </a:ln>
                          <a:solidFill>
                            <a:srgbClr val="000000"/>
                          </a:solidFill>
                          <a:effectLst/>
                          <a:latin typeface="Arial" charset="0"/>
                          <a:ea typeface="宋体" pitchFamily="2" charset="-122"/>
                        </a:rPr>
                        <a:t>功能</a:t>
                      </a:r>
                      <a:r>
                        <a:rPr kumimoji="0" lang="en-US" altLang="zh-CN" sz="2000" b="0" i="0" u="none" strike="noStrike" cap="none" normalizeH="0" baseline="0">
                          <a:ln>
                            <a:noFill/>
                          </a:ln>
                          <a:solidFill>
                            <a:srgbClr val="000000"/>
                          </a:solidFill>
                          <a:effectLst/>
                          <a:latin typeface="Arial" charset="0"/>
                          <a:ea typeface="宋体" pitchFamily="2" charset="-122"/>
                        </a:rPr>
                        <a:t>(Backlog)</a:t>
                      </a:r>
                      <a:r>
                        <a:rPr kumimoji="0" lang="zh-CN" altLang="zh-CN" sz="2000" b="0" i="0" u="none" strike="noStrike" cap="none" normalizeH="0" baseline="0">
                          <a:ln>
                            <a:noFill/>
                          </a:ln>
                          <a:solidFill>
                            <a:srgbClr val="000000"/>
                          </a:solidFill>
                          <a:effectLst/>
                          <a:latin typeface="Arial" charset="0"/>
                          <a:ea typeface="宋体" pitchFamily="2" charset="-122"/>
                        </a:rPr>
                        <a:t>精化会议</a:t>
                      </a:r>
                    </a:p>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a:ln>
                            <a:noFill/>
                          </a:ln>
                          <a:solidFill>
                            <a:srgbClr val="000000"/>
                          </a:solidFill>
                          <a:effectLst/>
                          <a:latin typeface="Arial" charset="0"/>
                          <a:ea typeface="宋体" pitchFamily="2" charset="-122"/>
                        </a:rPr>
                        <a:t>产品负责人划分产品功能优先级</a:t>
                      </a:r>
                    </a:p>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a:ln>
                            <a:noFill/>
                          </a:ln>
                          <a:solidFill>
                            <a:srgbClr val="000000"/>
                          </a:solidFill>
                          <a:effectLst/>
                          <a:latin typeface="Arial" charset="0"/>
                          <a:ea typeface="宋体" pitchFamily="2" charset="-122"/>
                        </a:rPr>
                        <a:t>产品负责人分析需求可行性</a:t>
                      </a:r>
                      <a:endParaRPr kumimoji="0" lang="zh-CN" altLang="zh-CN" sz="20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03"/>
                  </a:ext>
                </a:extLst>
              </a:tr>
              <a:tr h="0">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2000" b="1" i="0" u="none" strike="noStrike" cap="none" normalizeH="0" baseline="0">
                          <a:ln>
                            <a:noFill/>
                          </a:ln>
                          <a:solidFill>
                            <a:srgbClr val="FFFFFF"/>
                          </a:solidFill>
                          <a:effectLst/>
                          <a:latin typeface="Arial" charset="0"/>
                          <a:ea typeface="宋体" pitchFamily="2" charset="-122"/>
                        </a:rPr>
                        <a:t>需求规格</a:t>
                      </a:r>
                      <a:endParaRPr kumimoji="0" lang="zh-CN" altLang="zh-CN" sz="20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342900" indent="-342900"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en-US" altLang="zh-CN" sz="2000" b="0" i="0" u="none" strike="noStrike" cap="none" normalizeH="0" baseline="0">
                          <a:ln>
                            <a:noFill/>
                          </a:ln>
                          <a:solidFill>
                            <a:srgbClr val="000000"/>
                          </a:solidFill>
                          <a:effectLst/>
                          <a:latin typeface="Arial" charset="0"/>
                          <a:ea typeface="宋体" pitchFamily="2" charset="-122"/>
                        </a:rPr>
                        <a:t>User Story</a:t>
                      </a:r>
                      <a:r>
                        <a:rPr kumimoji="0" lang="zh-CN" altLang="zh-CN" sz="2000" b="0" i="0" u="none" strike="noStrike" cap="none" normalizeH="0" baseline="0">
                          <a:ln>
                            <a:noFill/>
                          </a:ln>
                          <a:solidFill>
                            <a:srgbClr val="000000"/>
                          </a:solidFill>
                          <a:effectLst/>
                          <a:latin typeface="Arial" charset="0"/>
                          <a:ea typeface="宋体" pitchFamily="2" charset="-122"/>
                        </a:rPr>
                        <a:t>和验收测试用例作为需求文档</a:t>
                      </a:r>
                    </a:p>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a:ln>
                            <a:noFill/>
                          </a:ln>
                          <a:solidFill>
                            <a:srgbClr val="000000"/>
                          </a:solidFill>
                          <a:effectLst/>
                          <a:latin typeface="Arial" charset="0"/>
                          <a:ea typeface="宋体" pitchFamily="2" charset="-122"/>
                        </a:rPr>
                        <a:t>软件产品本身作为文档信息</a:t>
                      </a:r>
                    </a:p>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a:ln>
                            <a:noFill/>
                          </a:ln>
                          <a:solidFill>
                            <a:srgbClr val="000000"/>
                          </a:solidFill>
                          <a:effectLst/>
                          <a:latin typeface="Arial" charset="0"/>
                          <a:ea typeface="宋体" pitchFamily="2" charset="-122"/>
                        </a:rPr>
                        <a:t>面对面的交流</a:t>
                      </a:r>
                      <a:endParaRPr kumimoji="0" lang="zh-CN" altLang="zh-CN" sz="20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marL="342900" indent="-342900"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a:ln>
                            <a:noFill/>
                          </a:ln>
                          <a:solidFill>
                            <a:srgbClr val="000000"/>
                          </a:solidFill>
                          <a:effectLst/>
                          <a:latin typeface="Arial" charset="0"/>
                          <a:ea typeface="宋体" pitchFamily="2" charset="-122"/>
                        </a:rPr>
                        <a:t>面对面的交流</a:t>
                      </a:r>
                      <a:endParaRPr kumimoji="0" lang="zh-CN" altLang="zh-CN" sz="20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16:rowId xmlns:a16="http://schemas.microsoft.com/office/drawing/2014/main" val="10004"/>
                  </a:ext>
                </a:extLst>
              </a:tr>
              <a:tr h="0">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2000" b="1" i="0" u="none" strike="noStrike" cap="none" normalizeH="0" baseline="0">
                          <a:ln>
                            <a:noFill/>
                          </a:ln>
                          <a:solidFill>
                            <a:srgbClr val="FFFFFF"/>
                          </a:solidFill>
                          <a:effectLst/>
                          <a:latin typeface="Arial" charset="0"/>
                          <a:ea typeface="宋体" pitchFamily="2" charset="-122"/>
                        </a:rPr>
                        <a:t>需求验证</a:t>
                      </a:r>
                      <a:endParaRPr kumimoji="0" lang="zh-CN" altLang="zh-CN" sz="20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342900" indent="-342900"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a:ln>
                            <a:noFill/>
                          </a:ln>
                          <a:solidFill>
                            <a:srgbClr val="000000"/>
                          </a:solidFill>
                          <a:effectLst/>
                          <a:latin typeface="Arial" charset="0"/>
                          <a:ea typeface="宋体" pitchFamily="2" charset="-122"/>
                        </a:rPr>
                        <a:t>测试驱动</a:t>
                      </a:r>
                    </a:p>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a:ln>
                            <a:noFill/>
                          </a:ln>
                          <a:solidFill>
                            <a:srgbClr val="000000"/>
                          </a:solidFill>
                          <a:effectLst/>
                          <a:latin typeface="Arial" charset="0"/>
                          <a:ea typeface="宋体" pitchFamily="2" charset="-122"/>
                        </a:rPr>
                        <a:t>验收测试</a:t>
                      </a:r>
                    </a:p>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a:ln>
                            <a:noFill/>
                          </a:ln>
                          <a:solidFill>
                            <a:srgbClr val="000000"/>
                          </a:solidFill>
                          <a:effectLst/>
                          <a:latin typeface="Arial" charset="0"/>
                          <a:ea typeface="宋体" pitchFamily="2" charset="-122"/>
                        </a:rPr>
                        <a:t>频繁反馈</a:t>
                      </a:r>
                      <a:endParaRPr kumimoji="0" lang="zh-CN" altLang="zh-CN" sz="20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marL="342900" indent="-342900"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a:ln>
                            <a:noFill/>
                          </a:ln>
                          <a:solidFill>
                            <a:srgbClr val="000000"/>
                          </a:solidFill>
                          <a:effectLst/>
                          <a:latin typeface="Arial" charset="0"/>
                          <a:ea typeface="宋体" pitchFamily="2" charset="-122"/>
                        </a:rPr>
                        <a:t>评审会议</a:t>
                      </a:r>
                      <a:endParaRPr kumimoji="0" lang="zh-CN" altLang="zh-CN" sz="20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05"/>
                  </a:ext>
                </a:extLst>
              </a:tr>
              <a:tr h="0">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2000" b="1" i="0" u="none" strike="noStrike" cap="none" normalizeH="0" baseline="0" dirty="0">
                          <a:ln>
                            <a:noFill/>
                          </a:ln>
                          <a:solidFill>
                            <a:srgbClr val="FFFFFF"/>
                          </a:solidFill>
                          <a:effectLst/>
                          <a:latin typeface="Arial" charset="0"/>
                          <a:ea typeface="宋体" pitchFamily="2" charset="-122"/>
                        </a:rPr>
                        <a:t>需求管理</a:t>
                      </a:r>
                      <a:endParaRPr kumimoji="0" lang="zh-CN" altLang="zh-CN" sz="2000" b="1" i="0" u="none" strike="noStrike" cap="none" normalizeH="0" baseline="0" dirty="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342900" indent="-342900"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a:ln>
                            <a:noFill/>
                          </a:ln>
                          <a:solidFill>
                            <a:srgbClr val="000000"/>
                          </a:solidFill>
                          <a:effectLst/>
                          <a:latin typeface="Arial" charset="0"/>
                          <a:ea typeface="宋体" pitchFamily="2" charset="-122"/>
                        </a:rPr>
                        <a:t>短的规划周期</a:t>
                      </a:r>
                    </a:p>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a:ln>
                            <a:noFill/>
                          </a:ln>
                          <a:solidFill>
                            <a:srgbClr val="000000"/>
                          </a:solidFill>
                          <a:effectLst/>
                          <a:latin typeface="Arial" charset="0"/>
                          <a:ea typeface="宋体" pitchFamily="2" charset="-122"/>
                        </a:rPr>
                        <a:t>跟踪</a:t>
                      </a:r>
                      <a:r>
                        <a:rPr kumimoji="0" lang="en-US" altLang="zh-CN" sz="2000" b="0" i="0" u="none" strike="noStrike" cap="none" normalizeH="0" baseline="0">
                          <a:ln>
                            <a:noFill/>
                          </a:ln>
                          <a:solidFill>
                            <a:srgbClr val="000000"/>
                          </a:solidFill>
                          <a:effectLst/>
                          <a:latin typeface="Arial" charset="0"/>
                          <a:ea typeface="宋体" pitchFamily="2" charset="-122"/>
                        </a:rPr>
                        <a:t>User Story</a:t>
                      </a:r>
                      <a:endParaRPr kumimoji="0" lang="zh-CN" altLang="zh-CN" sz="2000" b="0" i="0" u="none" strike="noStrike" cap="none" normalizeH="0" baseline="0">
                        <a:ln>
                          <a:noFill/>
                        </a:ln>
                        <a:solidFill>
                          <a:srgbClr val="000000"/>
                        </a:solidFill>
                        <a:effectLst/>
                        <a:latin typeface="Arial" charset="0"/>
                        <a:ea typeface="宋体" pitchFamily="2" charset="-122"/>
                      </a:endParaRPr>
                    </a:p>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a:ln>
                            <a:noFill/>
                          </a:ln>
                          <a:solidFill>
                            <a:srgbClr val="000000"/>
                          </a:solidFill>
                          <a:effectLst/>
                          <a:latin typeface="Arial" charset="0"/>
                          <a:ea typeface="宋体" pitchFamily="2" charset="-122"/>
                        </a:rPr>
                        <a:t>按需重构</a:t>
                      </a:r>
                      <a:endParaRPr kumimoji="0" lang="zh-CN" altLang="zh-CN" sz="20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marL="342900" indent="-342900"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dirty="0">
                          <a:ln>
                            <a:noFill/>
                          </a:ln>
                          <a:solidFill>
                            <a:srgbClr val="000000"/>
                          </a:solidFill>
                          <a:effectLst/>
                          <a:latin typeface="Arial" charset="0"/>
                          <a:ea typeface="宋体" pitchFamily="2" charset="-122"/>
                        </a:rPr>
                        <a:t>蓝图规划会议</a:t>
                      </a:r>
                    </a:p>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dirty="0">
                          <a:ln>
                            <a:noFill/>
                          </a:ln>
                          <a:solidFill>
                            <a:srgbClr val="000000"/>
                          </a:solidFill>
                          <a:effectLst/>
                          <a:latin typeface="Arial" charset="0"/>
                          <a:ea typeface="宋体" pitchFamily="2" charset="-122"/>
                        </a:rPr>
                        <a:t>跟踪产品功能项</a:t>
                      </a:r>
                    </a:p>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dirty="0">
                          <a:ln>
                            <a:noFill/>
                          </a:ln>
                          <a:solidFill>
                            <a:srgbClr val="000000"/>
                          </a:solidFill>
                          <a:effectLst/>
                          <a:latin typeface="Arial" charset="0"/>
                          <a:ea typeface="宋体" pitchFamily="2" charset="-122"/>
                        </a:rPr>
                        <a:t>对产品功能变更需求</a:t>
                      </a:r>
                      <a:endParaRPr kumimoji="0" lang="zh-CN" altLang="zh-CN" sz="2000" b="0" i="0" u="none" strike="noStrike" cap="none" normalizeH="0" baseline="0" dirty="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16:rowId xmlns:a16="http://schemas.microsoft.com/office/drawing/2014/main" val="10006"/>
                  </a:ext>
                </a:extLst>
              </a:tr>
            </a:tbl>
          </a:graphicData>
        </a:graphic>
      </p:graphicFrame>
      <p:sp>
        <p:nvSpPr>
          <p:cNvPr id="31778" name="标题 1">
            <a:extLst>
              <a:ext uri="{FF2B5EF4-FFF2-40B4-BE49-F238E27FC236}">
                <a16:creationId xmlns:a16="http://schemas.microsoft.com/office/drawing/2014/main" id="{18635BC6-2EFB-2DDD-554B-54AA6F8AC70D}"/>
              </a:ext>
            </a:extLst>
          </p:cNvPr>
          <p:cNvSpPr>
            <a:spLocks noGrp="1" noChangeArrowheads="1"/>
          </p:cNvSpPr>
          <p:nvPr>
            <p:ph type="title"/>
          </p:nvPr>
        </p:nvSpPr>
        <p:spPr>
          <a:xfrm>
            <a:off x="1620838" y="193675"/>
            <a:ext cx="7523162" cy="542925"/>
          </a:xfrm>
        </p:spPr>
        <p:txBody>
          <a:bodyPr/>
          <a:lstStyle/>
          <a:p>
            <a:r>
              <a:rPr lang="zh-CN" altLang="en-US" sz="2400"/>
              <a:t>被分解的需求分析、验证与管理 </a:t>
            </a:r>
            <a:r>
              <a:rPr lang="en-US" altLang="zh-CN" sz="2400"/>
              <a:t>– </a:t>
            </a:r>
            <a:r>
              <a:rPr lang="zh-CN" altLang="en-US" sz="2400"/>
              <a:t>以华为</a:t>
            </a:r>
            <a:r>
              <a:rPr lang="en-US" altLang="zh-CN" sz="2400"/>
              <a:t>DevCloud</a:t>
            </a:r>
            <a:r>
              <a:rPr lang="zh-CN" altLang="en-US" sz="2400"/>
              <a:t>为例</a:t>
            </a:r>
          </a:p>
        </p:txBody>
      </p:sp>
      <p:sp>
        <p:nvSpPr>
          <p:cNvPr id="4" name="灯片编号占位符 3">
            <a:extLst>
              <a:ext uri="{FF2B5EF4-FFF2-40B4-BE49-F238E27FC236}">
                <a16:creationId xmlns:a16="http://schemas.microsoft.com/office/drawing/2014/main" id="{61A84EEF-C3D0-D715-FB7B-F3081442B296}"/>
              </a:ext>
            </a:extLst>
          </p:cNvPr>
          <p:cNvSpPr>
            <a:spLocks noGrp="1"/>
          </p:cNvSpPr>
          <p:nvPr>
            <p:ph type="sldNum" sz="quarter" idx="12"/>
          </p:nvPr>
        </p:nvSpPr>
        <p:spPr>
          <a:xfrm>
            <a:off x="457200" y="6243638"/>
            <a:ext cx="2133600" cy="4572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FFC25D00-E4C7-4532-A370-226B9E9197E8}" type="slidenum">
              <a:rPr kumimoji="0" lang="zh-CN" altLang="en-US" sz="1200" b="0" i="0" u="none" strike="noStrike" kern="1200" cap="none" spc="0" normalizeH="0" baseline="0" noProof="0">
                <a:ln>
                  <a:noFill/>
                </a:ln>
                <a:solidFill>
                  <a:srgbClr val="000000"/>
                </a:solidFill>
                <a:effectLst/>
                <a:uLnTx/>
                <a:uFillTx/>
                <a:latin typeface="Garamond"/>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22</a:t>
            </a:fld>
            <a:endParaRPr kumimoji="0" lang="zh-CN" altLang="en-US" sz="1200" b="0" i="0" u="none" strike="noStrike" kern="1200" cap="none" spc="0" normalizeH="0" baseline="0" noProof="0">
              <a:ln>
                <a:noFill/>
              </a:ln>
              <a:solidFill>
                <a:srgbClr val="000000"/>
              </a:solidFill>
              <a:effectLst/>
              <a:uLnTx/>
              <a:uFillTx/>
              <a:latin typeface="Garamond"/>
              <a:ea typeface="宋体" panose="02010600030101010101" pitchFamily="2" charset="-122"/>
              <a:cs typeface="+mn-cs"/>
            </a:endParaRPr>
          </a:p>
        </p:txBody>
      </p:sp>
      <p:pic>
        <p:nvPicPr>
          <p:cNvPr id="5" name="图片 4">
            <a:extLst>
              <a:ext uri="{FF2B5EF4-FFF2-40B4-BE49-F238E27FC236}">
                <a16:creationId xmlns:a16="http://schemas.microsoft.com/office/drawing/2014/main" id="{01530EBF-F8F3-6F8F-CE25-E51F5B77C188}"/>
              </a:ext>
            </a:extLst>
          </p:cNvPr>
          <p:cNvPicPr>
            <a:picLocks noChangeAspect="1"/>
          </p:cNvPicPr>
          <p:nvPr/>
        </p:nvPicPr>
        <p:blipFill>
          <a:blip r:embed="rId2"/>
          <a:stretch>
            <a:fillRect/>
          </a:stretch>
        </p:blipFill>
        <p:spPr>
          <a:xfrm>
            <a:off x="0" y="2193925"/>
            <a:ext cx="4389438" cy="2843213"/>
          </a:xfrm>
          <a:prstGeom prst="rect">
            <a:avLst/>
          </a:prstGeom>
          <a:ln w="12700">
            <a:solidFill>
              <a:schemeClr val="bg1">
                <a:lumMod val="85000"/>
              </a:schemeClr>
            </a:solidFill>
          </a:ln>
        </p:spPr>
      </p:pic>
      <p:pic>
        <p:nvPicPr>
          <p:cNvPr id="6" name="图片 5">
            <a:extLst>
              <a:ext uri="{FF2B5EF4-FFF2-40B4-BE49-F238E27FC236}">
                <a16:creationId xmlns:a16="http://schemas.microsoft.com/office/drawing/2014/main" id="{68ACD694-164F-F048-CF32-13EC8764B4B8}"/>
              </a:ext>
            </a:extLst>
          </p:cNvPr>
          <p:cNvPicPr>
            <a:picLocks noChangeAspect="1"/>
          </p:cNvPicPr>
          <p:nvPr/>
        </p:nvPicPr>
        <p:blipFill>
          <a:blip r:embed="rId3"/>
          <a:stretch>
            <a:fillRect/>
          </a:stretch>
        </p:blipFill>
        <p:spPr>
          <a:xfrm>
            <a:off x="7938" y="5100638"/>
            <a:ext cx="4381500" cy="1757362"/>
          </a:xfrm>
          <a:prstGeom prst="rect">
            <a:avLst/>
          </a:prstGeom>
          <a:ln w="12700">
            <a:solidFill>
              <a:schemeClr val="bg1">
                <a:lumMod val="85000"/>
              </a:schemeClr>
            </a:solidFill>
          </a:ln>
        </p:spPr>
      </p:pic>
      <p:pic>
        <p:nvPicPr>
          <p:cNvPr id="7" name="图片 6">
            <a:extLst>
              <a:ext uri="{FF2B5EF4-FFF2-40B4-BE49-F238E27FC236}">
                <a16:creationId xmlns:a16="http://schemas.microsoft.com/office/drawing/2014/main" id="{BA0A6E76-FD3F-8937-5D85-C01FF20842A0}"/>
              </a:ext>
            </a:extLst>
          </p:cNvPr>
          <p:cNvPicPr>
            <a:picLocks noChangeAspect="1"/>
          </p:cNvPicPr>
          <p:nvPr/>
        </p:nvPicPr>
        <p:blipFill>
          <a:blip r:embed="rId4"/>
          <a:stretch>
            <a:fillRect/>
          </a:stretch>
        </p:blipFill>
        <p:spPr>
          <a:xfrm>
            <a:off x="4597400" y="2976563"/>
            <a:ext cx="4513263" cy="1316037"/>
          </a:xfrm>
          <a:prstGeom prst="rect">
            <a:avLst/>
          </a:prstGeom>
          <a:ln w="12700">
            <a:solidFill>
              <a:schemeClr val="bg1">
                <a:lumMod val="85000"/>
              </a:schemeClr>
            </a:solidFill>
          </a:ln>
        </p:spPr>
      </p:pic>
      <p:pic>
        <p:nvPicPr>
          <p:cNvPr id="8" name="图片 7">
            <a:extLst>
              <a:ext uri="{FF2B5EF4-FFF2-40B4-BE49-F238E27FC236}">
                <a16:creationId xmlns:a16="http://schemas.microsoft.com/office/drawing/2014/main" id="{13DC5612-C076-EA5B-194B-03986A7642C4}"/>
              </a:ext>
            </a:extLst>
          </p:cNvPr>
          <p:cNvPicPr>
            <a:picLocks noChangeAspect="1"/>
          </p:cNvPicPr>
          <p:nvPr/>
        </p:nvPicPr>
        <p:blipFill>
          <a:blip r:embed="rId5"/>
          <a:stretch>
            <a:fillRect/>
          </a:stretch>
        </p:blipFill>
        <p:spPr>
          <a:xfrm>
            <a:off x="4481513" y="4324350"/>
            <a:ext cx="4687887" cy="2382838"/>
          </a:xfrm>
          <a:prstGeom prst="rect">
            <a:avLst/>
          </a:prstGeom>
          <a:ln w="12700">
            <a:solidFill>
              <a:schemeClr val="bg1">
                <a:lumMod val="85000"/>
              </a:schemeClr>
            </a:solidFill>
          </a:ln>
        </p:spPr>
      </p:pic>
    </p:spTree>
    <p:extLst>
      <p:ext uri="{BB962C8B-B14F-4D97-AF65-F5344CB8AC3E}">
        <p14:creationId xmlns:p14="http://schemas.microsoft.com/office/powerpoint/2010/main" val="1343006410"/>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par>
                                <p:cTn id="14" presetID="2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a:extLst>
              <a:ext uri="{FF2B5EF4-FFF2-40B4-BE49-F238E27FC236}">
                <a16:creationId xmlns:a16="http://schemas.microsoft.com/office/drawing/2014/main" id="{5270EECF-EEE5-530A-D191-9657206C5765}"/>
              </a:ext>
            </a:extLst>
          </p:cNvPr>
          <p:cNvSpPr>
            <a:spLocks noGrp="1" noChangeArrowheads="1"/>
          </p:cNvSpPr>
          <p:nvPr>
            <p:ph type="title"/>
          </p:nvPr>
        </p:nvSpPr>
        <p:spPr>
          <a:xfrm>
            <a:off x="0" y="130175"/>
            <a:ext cx="8956675" cy="1139825"/>
          </a:xfrm>
        </p:spPr>
        <p:txBody>
          <a:bodyPr/>
          <a:lstStyle/>
          <a:p>
            <a:r>
              <a:rPr lang="zh-CN" altLang="en-US" sz="3200"/>
              <a:t>需求工程师：现实世界方面 与  技术方面  的桥梁</a:t>
            </a:r>
          </a:p>
        </p:txBody>
      </p:sp>
      <p:sp>
        <p:nvSpPr>
          <p:cNvPr id="20483" name="内容占位符 2">
            <a:extLst>
              <a:ext uri="{FF2B5EF4-FFF2-40B4-BE49-F238E27FC236}">
                <a16:creationId xmlns:a16="http://schemas.microsoft.com/office/drawing/2014/main" id="{96145EF3-F3EB-7BF1-3E8D-50C308C66B9D}"/>
              </a:ext>
            </a:extLst>
          </p:cNvPr>
          <p:cNvSpPr>
            <a:spLocks noGrp="1" noChangeArrowheads="1"/>
          </p:cNvSpPr>
          <p:nvPr>
            <p:ph idx="1"/>
          </p:nvPr>
        </p:nvSpPr>
        <p:spPr>
          <a:xfrm>
            <a:off x="457200" y="5334000"/>
            <a:ext cx="8229600" cy="796925"/>
          </a:xfrm>
        </p:spPr>
        <p:txBody>
          <a:bodyPr/>
          <a:lstStyle/>
          <a:p>
            <a:r>
              <a:rPr lang="zh-CN" altLang="zh-CN"/>
              <a:t>好的需求工程师更应该扮演好涉众代理的角色，站在涉众的立场想问题，替涉众跟踪和监控软件开发过程，保护涉众的利益</a:t>
            </a:r>
            <a:endParaRPr lang="zh-CN" altLang="en-US"/>
          </a:p>
        </p:txBody>
      </p:sp>
      <p:graphicFrame>
        <p:nvGraphicFramePr>
          <p:cNvPr id="20484" name="对象 3">
            <a:extLst>
              <a:ext uri="{FF2B5EF4-FFF2-40B4-BE49-F238E27FC236}">
                <a16:creationId xmlns:a16="http://schemas.microsoft.com/office/drawing/2014/main" id="{9D715AF3-5321-EE0F-4523-B539D24E2B75}"/>
              </a:ext>
            </a:extLst>
          </p:cNvPr>
          <p:cNvGraphicFramePr>
            <a:graphicFrameLocks noChangeAspect="1"/>
          </p:cNvGraphicFramePr>
          <p:nvPr/>
        </p:nvGraphicFramePr>
        <p:xfrm>
          <a:off x="187325" y="990600"/>
          <a:ext cx="8728075" cy="4343400"/>
        </p:xfrm>
        <a:graphic>
          <a:graphicData uri="http://schemas.openxmlformats.org/presentationml/2006/ole">
            <mc:AlternateContent xmlns:mc="http://schemas.openxmlformats.org/markup-compatibility/2006">
              <mc:Choice xmlns:v="urn:schemas-microsoft-com:vml" Requires="v">
                <p:oleObj name="Visio" r:id="rId2" imgW="5513272" imgH="2738746" progId="Visio.Drawing.11">
                  <p:embed/>
                </p:oleObj>
              </mc:Choice>
              <mc:Fallback>
                <p:oleObj name="Visio" r:id="rId2" imgW="5513272" imgH="2738746" progId="Visio.Drawing.11">
                  <p:embed/>
                  <p:pic>
                    <p:nvPicPr>
                      <p:cNvPr id="20484" name="对象 3">
                        <a:extLst>
                          <a:ext uri="{FF2B5EF4-FFF2-40B4-BE49-F238E27FC236}">
                            <a16:creationId xmlns:a16="http://schemas.microsoft.com/office/drawing/2014/main" id="{9D715AF3-5321-EE0F-4523-B539D24E2B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325" y="990600"/>
                        <a:ext cx="8728075"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85" name="灯片编号占位符 1">
            <a:extLst>
              <a:ext uri="{FF2B5EF4-FFF2-40B4-BE49-F238E27FC236}">
                <a16:creationId xmlns:a16="http://schemas.microsoft.com/office/drawing/2014/main" id="{BB87E1C7-F973-9E81-48B6-19279041B6C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020D27E-DC74-4A43-A5B1-B7CDB69E5A26}" type="slidenum">
              <a:rPr lang="en-US" altLang="zh-CN" smtClean="0">
                <a:latin typeface="Garamond" panose="02020404030301010803" pitchFamily="18" charset="0"/>
              </a:rPr>
              <a:pPr/>
              <a:t>23</a:t>
            </a:fld>
            <a:endParaRPr lang="en-US" altLang="zh-CN">
              <a:latin typeface="Garamond" panose="02020404030301010803"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4978E469-1CEA-E3C1-8453-87D89AA49687}"/>
              </a:ext>
            </a:extLst>
          </p:cNvPr>
          <p:cNvSpPr>
            <a:spLocks noGrp="1" noChangeArrowheads="1"/>
          </p:cNvSpPr>
          <p:nvPr>
            <p:ph type="title"/>
          </p:nvPr>
        </p:nvSpPr>
        <p:spPr/>
        <p:txBody>
          <a:bodyPr/>
          <a:lstStyle/>
          <a:p>
            <a:pPr eaLnBrk="1" hangingPunct="1"/>
            <a:r>
              <a:rPr lang="zh-CN" altLang="en-US"/>
              <a:t>需求工程师需要具备的技能</a:t>
            </a:r>
          </a:p>
        </p:txBody>
      </p:sp>
      <p:sp>
        <p:nvSpPr>
          <p:cNvPr id="21507" name="Rectangle 3">
            <a:extLst>
              <a:ext uri="{FF2B5EF4-FFF2-40B4-BE49-F238E27FC236}">
                <a16:creationId xmlns:a16="http://schemas.microsoft.com/office/drawing/2014/main" id="{5788FC38-A0CD-DE9F-29F4-C5E0AAFF0FCF}"/>
              </a:ext>
            </a:extLst>
          </p:cNvPr>
          <p:cNvSpPr>
            <a:spLocks noGrp="1" noChangeArrowheads="1"/>
          </p:cNvSpPr>
          <p:nvPr>
            <p:ph type="body" idx="1"/>
          </p:nvPr>
        </p:nvSpPr>
        <p:spPr>
          <a:xfrm>
            <a:off x="457200" y="3775075"/>
            <a:ext cx="8229600" cy="2092325"/>
          </a:xfrm>
        </p:spPr>
        <p:txBody>
          <a:bodyPr/>
          <a:lstStyle/>
          <a:p>
            <a:pPr eaLnBrk="1" hangingPunct="1"/>
            <a:r>
              <a:rPr lang="zh-CN" altLang="en-US"/>
              <a:t>软技能 </a:t>
            </a:r>
          </a:p>
          <a:p>
            <a:pPr lvl="1" eaLnBrk="1" hangingPunct="1"/>
            <a:r>
              <a:rPr lang="zh-CN" altLang="en-US"/>
              <a:t>交流</a:t>
            </a:r>
          </a:p>
          <a:p>
            <a:pPr lvl="1" eaLnBrk="1" hangingPunct="1"/>
            <a:r>
              <a:rPr lang="zh-CN" altLang="en-US"/>
              <a:t>观察 </a:t>
            </a:r>
          </a:p>
          <a:p>
            <a:pPr lvl="1" eaLnBrk="1" hangingPunct="1"/>
            <a:r>
              <a:rPr lang="zh-CN" altLang="en-US"/>
              <a:t>抽象分析和问题解决（抽象、整合、系统化） </a:t>
            </a:r>
          </a:p>
          <a:p>
            <a:pPr lvl="1" eaLnBrk="1" hangingPunct="1"/>
            <a:r>
              <a:rPr lang="zh-CN" altLang="en-US"/>
              <a:t>写作</a:t>
            </a:r>
            <a:endParaRPr lang="en-US" altLang="zh-CN"/>
          </a:p>
          <a:p>
            <a:pPr lvl="1" eaLnBrk="1" hangingPunct="1"/>
            <a:r>
              <a:rPr lang="zh-CN" altLang="en-US"/>
              <a:t>关系协调与团队工作</a:t>
            </a:r>
          </a:p>
        </p:txBody>
      </p:sp>
      <p:pic>
        <p:nvPicPr>
          <p:cNvPr id="21508" name="Picture 4">
            <a:extLst>
              <a:ext uri="{FF2B5EF4-FFF2-40B4-BE49-F238E27FC236}">
                <a16:creationId xmlns:a16="http://schemas.microsoft.com/office/drawing/2014/main" id="{22C74CC6-656C-8F1A-A886-EFEB468AA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914400"/>
            <a:ext cx="6221413"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灯片编号占位符 1">
            <a:extLst>
              <a:ext uri="{FF2B5EF4-FFF2-40B4-BE49-F238E27FC236}">
                <a16:creationId xmlns:a16="http://schemas.microsoft.com/office/drawing/2014/main" id="{A28233CE-53D6-4861-6D51-7512AAB4D94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54A3698-1AEA-4E59-9052-8EEB6454E6AC}" type="slidenum">
              <a:rPr lang="en-US" altLang="zh-CN" smtClean="0">
                <a:latin typeface="Garamond" panose="02020404030301010803" pitchFamily="18" charset="0"/>
              </a:rPr>
              <a:pPr/>
              <a:t>24</a:t>
            </a:fld>
            <a:endParaRPr lang="en-US" altLang="zh-CN">
              <a:latin typeface="Garamond" panose="02020404030301010803"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47D2004E-8FF9-15BE-407A-6CECC4C78B3C}"/>
              </a:ext>
            </a:extLst>
          </p:cNvPr>
          <p:cNvSpPr>
            <a:spLocks noGrp="1" noChangeArrowheads="1"/>
          </p:cNvSpPr>
          <p:nvPr>
            <p:ph type="title"/>
          </p:nvPr>
        </p:nvSpPr>
        <p:spPr/>
        <p:txBody>
          <a:bodyPr/>
          <a:lstStyle/>
          <a:p>
            <a:pPr eaLnBrk="1" hangingPunct="1"/>
            <a:r>
              <a:rPr lang="zh-CN" altLang="en-US"/>
              <a:t>主要内容</a:t>
            </a:r>
          </a:p>
        </p:txBody>
      </p:sp>
      <p:sp>
        <p:nvSpPr>
          <p:cNvPr id="7171" name="Rectangle 3">
            <a:extLst>
              <a:ext uri="{FF2B5EF4-FFF2-40B4-BE49-F238E27FC236}">
                <a16:creationId xmlns:a16="http://schemas.microsoft.com/office/drawing/2014/main" id="{5BD0B6BB-ED99-6A4C-CD81-DF01C4228804}"/>
              </a:ext>
            </a:extLst>
          </p:cNvPr>
          <p:cNvSpPr>
            <a:spLocks noGrp="1" noChangeArrowheads="1"/>
          </p:cNvSpPr>
          <p:nvPr>
            <p:ph type="body" idx="1"/>
          </p:nvPr>
        </p:nvSpPr>
        <p:spPr/>
        <p:txBody>
          <a:bodyPr/>
          <a:lstStyle/>
          <a:p>
            <a:pPr marL="571500" indent="-571500" eaLnBrk="1" hangingPunct="1">
              <a:buFont typeface="Wingdings" panose="05000000000000000000" pitchFamily="2" charset="2"/>
              <a:buAutoNum type="arabicPeriod"/>
            </a:pPr>
            <a:r>
              <a:rPr lang="zh-CN" altLang="en-US" dirty="0"/>
              <a:t>需求基本概念</a:t>
            </a:r>
            <a:endParaRPr lang="en-US" altLang="zh-CN" dirty="0"/>
          </a:p>
          <a:p>
            <a:pPr marL="571500" indent="-571500" eaLnBrk="1" hangingPunct="1">
              <a:buFont typeface="Wingdings" panose="05000000000000000000" pitchFamily="2" charset="2"/>
              <a:buAutoNum type="arabicPeriod"/>
            </a:pPr>
            <a:r>
              <a:rPr lang="zh-CN" altLang="en-US" dirty="0"/>
              <a:t>需求工程基本过程</a:t>
            </a:r>
            <a:endParaRPr lang="en-US" altLang="zh-CN" dirty="0"/>
          </a:p>
          <a:p>
            <a:pPr marL="571500" indent="-571500" eaLnBrk="1" hangingPunct="1">
              <a:buFont typeface="Wingdings" panose="05000000000000000000" pitchFamily="2" charset="2"/>
              <a:buAutoNum type="arabicPeriod"/>
            </a:pPr>
            <a:r>
              <a:rPr lang="zh-CN" altLang="en-US" dirty="0"/>
              <a:t>需求基本类型（三层</a:t>
            </a:r>
            <a:r>
              <a:rPr lang="en-US" altLang="zh-CN" dirty="0"/>
              <a:t>+</a:t>
            </a:r>
            <a:r>
              <a:rPr lang="zh-CN" altLang="en-US" dirty="0"/>
              <a:t>种类）</a:t>
            </a:r>
          </a:p>
        </p:txBody>
      </p:sp>
      <p:sp>
        <p:nvSpPr>
          <p:cNvPr id="7172" name="灯片编号占位符 1">
            <a:extLst>
              <a:ext uri="{FF2B5EF4-FFF2-40B4-BE49-F238E27FC236}">
                <a16:creationId xmlns:a16="http://schemas.microsoft.com/office/drawing/2014/main" id="{9FCF8CF7-386E-5E2E-EA40-1AE1F73D442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A0E3CCE-22C6-41E8-96E2-DC19504D954F}" type="slidenum">
              <a:rPr lang="en-US" altLang="zh-CN">
                <a:latin typeface="Garamond" panose="02020404030301010803" pitchFamily="18" charset="0"/>
              </a:rPr>
              <a:pPr/>
              <a:t>25</a:t>
            </a:fld>
            <a:endParaRPr lang="en-US" altLang="zh-CN">
              <a:latin typeface="Garamond" panose="02020404030301010803" pitchFamily="18" charset="0"/>
            </a:endParaRPr>
          </a:p>
        </p:txBody>
      </p:sp>
    </p:spTree>
    <p:extLst>
      <p:ext uri="{BB962C8B-B14F-4D97-AF65-F5344CB8AC3E}">
        <p14:creationId xmlns:p14="http://schemas.microsoft.com/office/powerpoint/2010/main" val="39366483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26F7E2EF-0414-5CFA-34F7-8A4EB4092E34}"/>
              </a:ext>
            </a:extLst>
          </p:cNvPr>
          <p:cNvSpPr>
            <a:spLocks noGrp="1" noChangeArrowheads="1"/>
          </p:cNvSpPr>
          <p:nvPr>
            <p:ph type="title"/>
          </p:nvPr>
        </p:nvSpPr>
        <p:spPr/>
        <p:txBody>
          <a:bodyPr/>
          <a:lstStyle/>
          <a:p>
            <a:pPr eaLnBrk="1" hangingPunct="1"/>
            <a:r>
              <a:rPr lang="zh-CN" altLang="en-US"/>
              <a:t>主要内容</a:t>
            </a:r>
          </a:p>
        </p:txBody>
      </p:sp>
      <p:sp>
        <p:nvSpPr>
          <p:cNvPr id="26627" name="Rectangle 3">
            <a:extLst>
              <a:ext uri="{FF2B5EF4-FFF2-40B4-BE49-F238E27FC236}">
                <a16:creationId xmlns:a16="http://schemas.microsoft.com/office/drawing/2014/main" id="{ACB76ED7-1D81-16ED-3E7E-D694677E015E}"/>
              </a:ext>
            </a:extLst>
          </p:cNvPr>
          <p:cNvSpPr>
            <a:spLocks noGrp="1" noChangeArrowheads="1"/>
          </p:cNvSpPr>
          <p:nvPr>
            <p:ph type="body" idx="1"/>
          </p:nvPr>
        </p:nvSpPr>
        <p:spPr/>
        <p:txBody>
          <a:bodyPr/>
          <a:lstStyle/>
          <a:p>
            <a:pPr marL="571500" indent="-571500" eaLnBrk="1" hangingPunct="1">
              <a:buFont typeface="Wingdings" panose="05000000000000000000" pitchFamily="2" charset="2"/>
              <a:buAutoNum type="arabicPeriod"/>
            </a:pPr>
            <a:r>
              <a:rPr lang="zh-CN" altLang="en-US"/>
              <a:t>需求的定义</a:t>
            </a:r>
          </a:p>
          <a:p>
            <a:pPr marL="571500" indent="-571500" eaLnBrk="1" hangingPunct="1">
              <a:buFont typeface="Wingdings" panose="05000000000000000000" pitchFamily="2" charset="2"/>
              <a:buAutoNum type="arabicPeriod"/>
            </a:pPr>
            <a:r>
              <a:rPr lang="zh-CN" altLang="en-US"/>
              <a:t>基本概念的区分</a:t>
            </a:r>
            <a:endParaRPr lang="en-US" altLang="zh-CN"/>
          </a:p>
          <a:p>
            <a:pPr marL="571500" indent="-571500" eaLnBrk="1" hangingPunct="1">
              <a:buFont typeface="Wingdings" panose="05000000000000000000" pitchFamily="2" charset="2"/>
              <a:buAutoNum type="arabicPeriod"/>
            </a:pPr>
            <a:r>
              <a:rPr lang="zh-CN" altLang="en-US">
                <a:solidFill>
                  <a:srgbClr val="FF0000"/>
                </a:solidFill>
              </a:rPr>
              <a:t>需求的层次性</a:t>
            </a:r>
            <a:endParaRPr lang="en-US" altLang="zh-CN">
              <a:solidFill>
                <a:srgbClr val="FF0000"/>
              </a:solidFill>
            </a:endParaRPr>
          </a:p>
          <a:p>
            <a:pPr marL="571500" indent="-571500" eaLnBrk="1" hangingPunct="1">
              <a:buFont typeface="Wingdings" panose="05000000000000000000" pitchFamily="2" charset="2"/>
              <a:buAutoNum type="arabicPeriod"/>
            </a:pPr>
            <a:r>
              <a:rPr lang="zh-CN" altLang="en-US"/>
              <a:t>需求的常见类型</a:t>
            </a:r>
          </a:p>
          <a:p>
            <a:pPr marL="571500" indent="-571500" eaLnBrk="1" hangingPunct="1">
              <a:buFont typeface="Wingdings" panose="05000000000000000000" pitchFamily="2" charset="2"/>
              <a:buAutoNum type="arabicPeriod"/>
            </a:pPr>
            <a:r>
              <a:rPr lang="zh-CN" altLang="en-US"/>
              <a:t>优秀需求的特性</a:t>
            </a:r>
          </a:p>
        </p:txBody>
      </p:sp>
      <p:sp>
        <p:nvSpPr>
          <p:cNvPr id="26628" name="灯片编号占位符 1">
            <a:extLst>
              <a:ext uri="{FF2B5EF4-FFF2-40B4-BE49-F238E27FC236}">
                <a16:creationId xmlns:a16="http://schemas.microsoft.com/office/drawing/2014/main" id="{AD5891F3-5833-5979-9848-ED471F716165}"/>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989FC49-46F9-49C9-9695-0FFB22880419}" type="slidenum">
              <a:rPr lang="en-US" altLang="zh-CN" smtClean="0">
                <a:latin typeface="Garamond" panose="02020404030301010803" pitchFamily="18" charset="0"/>
              </a:rPr>
              <a:pPr/>
              <a:t>26</a:t>
            </a:fld>
            <a:endParaRPr lang="en-US" altLang="zh-CN">
              <a:latin typeface="Garamond" panose="02020404030301010803"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a:extLst>
              <a:ext uri="{FF2B5EF4-FFF2-40B4-BE49-F238E27FC236}">
                <a16:creationId xmlns:a16="http://schemas.microsoft.com/office/drawing/2014/main" id="{C5D878FC-8CE1-6015-4A3C-00933DEFEAD0}"/>
              </a:ext>
            </a:extLst>
          </p:cNvPr>
          <p:cNvSpPr>
            <a:spLocks noGrp="1" noChangeArrowheads="1"/>
          </p:cNvSpPr>
          <p:nvPr>
            <p:ph type="title"/>
          </p:nvPr>
        </p:nvSpPr>
        <p:spPr/>
        <p:txBody>
          <a:bodyPr/>
          <a:lstStyle/>
          <a:p>
            <a:r>
              <a:rPr lang="zh-CN" altLang="en-US"/>
              <a:t>需求的层次性</a:t>
            </a:r>
          </a:p>
        </p:txBody>
      </p:sp>
      <p:sp>
        <p:nvSpPr>
          <p:cNvPr id="27651" name="内容占位符 2">
            <a:extLst>
              <a:ext uri="{FF2B5EF4-FFF2-40B4-BE49-F238E27FC236}">
                <a16:creationId xmlns:a16="http://schemas.microsoft.com/office/drawing/2014/main" id="{7EA6135A-51E0-6D9F-5EE1-F6AC20F1D826}"/>
              </a:ext>
            </a:extLst>
          </p:cNvPr>
          <p:cNvSpPr>
            <a:spLocks noGrp="1" noChangeArrowheads="1"/>
          </p:cNvSpPr>
          <p:nvPr>
            <p:ph idx="1"/>
          </p:nvPr>
        </p:nvSpPr>
        <p:spPr>
          <a:xfrm>
            <a:off x="152400" y="4419600"/>
            <a:ext cx="7281863" cy="1828800"/>
          </a:xfrm>
        </p:spPr>
        <p:txBody>
          <a:bodyPr/>
          <a:lstStyle/>
          <a:p>
            <a:pPr eaLnBrk="1" hangingPunct="1"/>
            <a:r>
              <a:rPr lang="zh-CN" altLang="en-US" sz="2000" b="1"/>
              <a:t>制品：</a:t>
            </a:r>
            <a:r>
              <a:rPr lang="zh-CN" altLang="en-US" sz="2000"/>
              <a:t>问题</a:t>
            </a:r>
            <a:r>
              <a:rPr lang="en-US" altLang="zh-CN" sz="2000">
                <a:sym typeface="Wingdings" panose="05000000000000000000" pitchFamily="2" charset="2"/>
              </a:rPr>
              <a:t></a:t>
            </a:r>
            <a:r>
              <a:rPr lang="zh-CN" altLang="en-US" sz="2000">
                <a:sym typeface="Wingdings" panose="05000000000000000000" pitchFamily="2" charset="2"/>
              </a:rPr>
              <a:t>目标</a:t>
            </a:r>
            <a:r>
              <a:rPr lang="en-US" altLang="zh-CN" sz="2000">
                <a:sym typeface="Wingdings" panose="05000000000000000000" pitchFamily="2" charset="2"/>
              </a:rPr>
              <a:t></a:t>
            </a:r>
            <a:r>
              <a:rPr lang="zh-CN" altLang="en-US" sz="2000">
                <a:sym typeface="Wingdings" panose="05000000000000000000" pitchFamily="2" charset="2"/>
              </a:rPr>
              <a:t>用户需求</a:t>
            </a:r>
            <a:r>
              <a:rPr lang="en-US" altLang="zh-CN" sz="2000">
                <a:sym typeface="Wingdings" panose="05000000000000000000" pitchFamily="2" charset="2"/>
              </a:rPr>
              <a:t></a:t>
            </a:r>
            <a:r>
              <a:rPr lang="zh-CN" altLang="en-US" sz="2000">
                <a:sym typeface="Wingdings" panose="05000000000000000000" pitchFamily="2" charset="2"/>
              </a:rPr>
              <a:t>系统级需求</a:t>
            </a:r>
            <a:endParaRPr lang="en-US" altLang="zh-CN" sz="2000">
              <a:sym typeface="Wingdings" panose="05000000000000000000" pitchFamily="2" charset="2"/>
            </a:endParaRPr>
          </a:p>
          <a:p>
            <a:pPr eaLnBrk="1" hangingPunct="1"/>
            <a:r>
              <a:rPr lang="zh-CN" altLang="en-US" sz="2000" b="1">
                <a:sym typeface="Wingdings" panose="05000000000000000000" pitchFamily="2" charset="2"/>
              </a:rPr>
              <a:t>支撑：</a:t>
            </a:r>
            <a:r>
              <a:rPr lang="zh-CN" altLang="en-US" sz="2000">
                <a:sym typeface="Wingdings" panose="05000000000000000000" pitchFamily="2" charset="2"/>
              </a:rPr>
              <a:t>画布</a:t>
            </a:r>
            <a:r>
              <a:rPr lang="en-US" altLang="zh-CN" sz="2000">
                <a:sym typeface="Wingdings" panose="05000000000000000000" pitchFamily="2" charset="2"/>
              </a:rPr>
              <a:t></a:t>
            </a:r>
            <a:r>
              <a:rPr lang="zh-CN" altLang="en-US" sz="2000">
                <a:sym typeface="Wingdings" panose="05000000000000000000" pitchFamily="2" charset="2"/>
              </a:rPr>
              <a:t>系统特性</a:t>
            </a:r>
            <a:r>
              <a:rPr lang="en-US" altLang="zh-CN" sz="2000">
                <a:sym typeface="Wingdings" panose="05000000000000000000" pitchFamily="2" charset="2"/>
              </a:rPr>
              <a:t></a:t>
            </a:r>
            <a:r>
              <a:rPr lang="zh-CN" altLang="en-US" sz="2000">
                <a:sym typeface="Wingdings" panose="05000000000000000000" pitchFamily="2" charset="2"/>
              </a:rPr>
              <a:t>问题域知识（</a:t>
            </a:r>
            <a:r>
              <a:rPr lang="en-US" altLang="zh-CN" sz="2000">
                <a:sym typeface="Wingdings" panose="05000000000000000000" pitchFamily="2" charset="2"/>
              </a:rPr>
              <a:t>&amp;</a:t>
            </a:r>
            <a:r>
              <a:rPr lang="zh-CN" altLang="en-US" sz="2000">
                <a:sym typeface="Wingdings" panose="05000000000000000000" pitchFamily="2" charset="2"/>
              </a:rPr>
              <a:t>目标）</a:t>
            </a:r>
            <a:r>
              <a:rPr lang="en-US" altLang="zh-CN" sz="2000">
                <a:sym typeface="Wingdings" panose="05000000000000000000" pitchFamily="2" charset="2"/>
              </a:rPr>
              <a:t></a:t>
            </a:r>
            <a:r>
              <a:rPr lang="zh-CN" altLang="en-US" sz="2000">
                <a:sym typeface="Wingdings" panose="05000000000000000000" pitchFamily="2" charset="2"/>
              </a:rPr>
              <a:t>分析模型</a:t>
            </a:r>
            <a:endParaRPr lang="en-US" altLang="zh-CN" sz="2000">
              <a:sym typeface="Wingdings" panose="05000000000000000000" pitchFamily="2" charset="2"/>
            </a:endParaRPr>
          </a:p>
          <a:p>
            <a:r>
              <a:rPr lang="zh-CN" altLang="en-US" sz="2000"/>
              <a:t>目标是商业目标</a:t>
            </a:r>
            <a:endParaRPr lang="en-US" altLang="zh-CN" sz="2000"/>
          </a:p>
          <a:p>
            <a:r>
              <a:rPr lang="zh-CN" altLang="en-US" sz="2000"/>
              <a:t>任务是用户任务</a:t>
            </a:r>
            <a:endParaRPr lang="en-US" altLang="zh-CN" sz="2000"/>
          </a:p>
          <a:p>
            <a:r>
              <a:rPr lang="zh-CN" altLang="en-US" sz="2000"/>
              <a:t>系统行为是用户与系统的交互</a:t>
            </a:r>
            <a:endParaRPr lang="en-US" altLang="zh-CN" sz="2000"/>
          </a:p>
        </p:txBody>
      </p:sp>
      <p:sp>
        <p:nvSpPr>
          <p:cNvPr id="27652" name="Rectangle 2">
            <a:extLst>
              <a:ext uri="{FF2B5EF4-FFF2-40B4-BE49-F238E27FC236}">
                <a16:creationId xmlns:a16="http://schemas.microsoft.com/office/drawing/2014/main" id="{43FF7B75-BC0E-33BD-013D-6C8F4EF4F6BE}"/>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27653" name="对象 4">
            <a:extLst>
              <a:ext uri="{FF2B5EF4-FFF2-40B4-BE49-F238E27FC236}">
                <a16:creationId xmlns:a16="http://schemas.microsoft.com/office/drawing/2014/main" id="{581B66A9-922A-FCC8-9CEC-CFCC5DAA609D}"/>
              </a:ext>
            </a:extLst>
          </p:cNvPr>
          <p:cNvGraphicFramePr>
            <a:graphicFrameLocks noChangeAspect="1"/>
          </p:cNvGraphicFramePr>
          <p:nvPr/>
        </p:nvGraphicFramePr>
        <p:xfrm>
          <a:off x="684213" y="1143000"/>
          <a:ext cx="7334250" cy="3429000"/>
        </p:xfrm>
        <a:graphic>
          <a:graphicData uri="http://schemas.openxmlformats.org/presentationml/2006/ole">
            <mc:AlternateContent xmlns:mc="http://schemas.openxmlformats.org/markup-compatibility/2006">
              <mc:Choice xmlns:v="urn:schemas-microsoft-com:vml" Requires="v">
                <p:oleObj name="Visio" r:id="rId3" imgW="3664177" imgH="1711649" progId="Visio.Drawing.11">
                  <p:embed/>
                </p:oleObj>
              </mc:Choice>
              <mc:Fallback>
                <p:oleObj name="Visio" r:id="rId3" imgW="3664177" imgH="1711649" progId="Visio.Drawing.11">
                  <p:embed/>
                  <p:pic>
                    <p:nvPicPr>
                      <p:cNvPr id="27653" name="对象 4">
                        <a:extLst>
                          <a:ext uri="{FF2B5EF4-FFF2-40B4-BE49-F238E27FC236}">
                            <a16:creationId xmlns:a16="http://schemas.microsoft.com/office/drawing/2014/main" id="{581B66A9-922A-FCC8-9CEC-CFCC5DAA60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1143000"/>
                        <a:ext cx="733425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右大括号 5">
            <a:extLst>
              <a:ext uri="{FF2B5EF4-FFF2-40B4-BE49-F238E27FC236}">
                <a16:creationId xmlns:a16="http://schemas.microsoft.com/office/drawing/2014/main" id="{7981ADA9-D01B-A55A-1F47-947D46A8C253}"/>
              </a:ext>
            </a:extLst>
          </p:cNvPr>
          <p:cNvSpPr/>
          <p:nvPr/>
        </p:nvSpPr>
        <p:spPr>
          <a:xfrm>
            <a:off x="7162800" y="4532313"/>
            <a:ext cx="152400" cy="4572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sp>
        <p:nvSpPr>
          <p:cNvPr id="27655" name="TextBox 4">
            <a:extLst>
              <a:ext uri="{FF2B5EF4-FFF2-40B4-BE49-F238E27FC236}">
                <a16:creationId xmlns:a16="http://schemas.microsoft.com/office/drawing/2014/main" id="{D5CDCC21-500B-9842-6B79-6E62F28B6BA8}"/>
              </a:ext>
            </a:extLst>
          </p:cNvPr>
          <p:cNvSpPr txBox="1">
            <a:spLocks noChangeArrowheads="1"/>
          </p:cNvSpPr>
          <p:nvPr/>
        </p:nvSpPr>
        <p:spPr bwMode="auto">
          <a:xfrm>
            <a:off x="7239000" y="4545013"/>
            <a:ext cx="2032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ea typeface="华文新魏" panose="02010800040101010101" pitchFamily="2" charset="-122"/>
              </a:rPr>
              <a:t>软件解决方案</a:t>
            </a:r>
          </a:p>
        </p:txBody>
      </p:sp>
      <p:sp>
        <p:nvSpPr>
          <p:cNvPr id="27656" name="灯片编号占位符 1">
            <a:extLst>
              <a:ext uri="{FF2B5EF4-FFF2-40B4-BE49-F238E27FC236}">
                <a16:creationId xmlns:a16="http://schemas.microsoft.com/office/drawing/2014/main" id="{4B0E5D5A-1FDB-3F08-09E5-584AFB049C3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6D12059-EBE1-4B48-B7CE-3D275E409FA0}" type="slidenum">
              <a:rPr lang="en-US" altLang="zh-CN" smtClean="0">
                <a:latin typeface="Garamond" panose="02020404030301010803" pitchFamily="18" charset="0"/>
              </a:rPr>
              <a:pPr/>
              <a:t>27</a:t>
            </a:fld>
            <a:endParaRPr lang="en-US" altLang="zh-CN">
              <a:latin typeface="Garamond" panose="02020404030301010803"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a:extLst>
              <a:ext uri="{FF2B5EF4-FFF2-40B4-BE49-F238E27FC236}">
                <a16:creationId xmlns:a16="http://schemas.microsoft.com/office/drawing/2014/main" id="{7E572CAD-0352-4421-9C03-83947AFECD64}"/>
              </a:ext>
            </a:extLst>
          </p:cNvPr>
          <p:cNvSpPr>
            <a:spLocks noGrp="1" noChangeArrowheads="1"/>
          </p:cNvSpPr>
          <p:nvPr>
            <p:ph type="title"/>
          </p:nvPr>
        </p:nvSpPr>
        <p:spPr>
          <a:xfrm>
            <a:off x="441325" y="60325"/>
            <a:ext cx="8229600" cy="1139825"/>
          </a:xfrm>
        </p:spPr>
        <p:txBody>
          <a:bodyPr/>
          <a:lstStyle/>
          <a:p>
            <a:r>
              <a:rPr lang="zh-CN" altLang="en-US"/>
              <a:t>概念说明举例：某小型连锁商店的支撑软件系统</a:t>
            </a:r>
          </a:p>
        </p:txBody>
      </p:sp>
      <p:sp>
        <p:nvSpPr>
          <p:cNvPr id="29699" name="内容占位符 2">
            <a:extLst>
              <a:ext uri="{FF2B5EF4-FFF2-40B4-BE49-F238E27FC236}">
                <a16:creationId xmlns:a16="http://schemas.microsoft.com/office/drawing/2014/main" id="{8321C19A-4EA2-648D-E6F4-340BA7B78F40}"/>
              </a:ext>
            </a:extLst>
          </p:cNvPr>
          <p:cNvSpPr>
            <a:spLocks noGrp="1" noChangeArrowheads="1"/>
          </p:cNvSpPr>
          <p:nvPr>
            <p:ph idx="1"/>
          </p:nvPr>
        </p:nvSpPr>
        <p:spPr>
          <a:xfrm>
            <a:off x="457200" y="1371600"/>
            <a:ext cx="8229600" cy="4530725"/>
          </a:xfrm>
        </p:spPr>
        <p:txBody>
          <a:bodyPr/>
          <a:lstStyle/>
          <a:p>
            <a:r>
              <a:rPr lang="zh-CN" altLang="zh-CN" sz="2800"/>
              <a:t>“×××连锁商店是一家刚刚发展起来的小型连锁商店，其前身是一家独立的小百货门面店。原商店只有销售的收银部分使用软件处理，其他业务都是手工作业，这已经不能适应它的业务发展要求。首先是随着商店规模的扩大，顾客量大幅增长，手工作业销售迟缓，顾客购物排队现象严重，导致流失客源。其次是商店的商品品种增多，无法准确掌握库存，商品积压、缺货和报废的现象上升明显。再次是商店面临的竞争比以前更大，希望在降低成本，吸引顾客，增强竞争力的同时，保持盈利水平。”</a:t>
            </a:r>
            <a:endParaRPr lang="zh-CN" altLang="en-US" sz="2800"/>
          </a:p>
        </p:txBody>
      </p:sp>
      <p:sp>
        <p:nvSpPr>
          <p:cNvPr id="29700" name="灯片编号占位符 1">
            <a:extLst>
              <a:ext uri="{FF2B5EF4-FFF2-40B4-BE49-F238E27FC236}">
                <a16:creationId xmlns:a16="http://schemas.microsoft.com/office/drawing/2014/main" id="{3484D63A-DCCE-61D8-E9D5-37FEE0FAD45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5054A13-02E6-4A67-9016-4C729B736647}" type="slidenum">
              <a:rPr lang="en-US" altLang="zh-CN" smtClean="0">
                <a:latin typeface="Garamond" panose="02020404030301010803" pitchFamily="18" charset="0"/>
              </a:rPr>
              <a:pPr/>
              <a:t>28</a:t>
            </a:fld>
            <a:endParaRPr lang="en-US" altLang="zh-CN">
              <a:latin typeface="Garamond" panose="02020404030301010803"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C379DC2C-414F-AA50-7516-8EEAD1DD30CB}"/>
              </a:ext>
            </a:extLst>
          </p:cNvPr>
          <p:cNvSpPr>
            <a:spLocks noGrp="1" noChangeArrowheads="1"/>
          </p:cNvSpPr>
          <p:nvPr>
            <p:ph type="title"/>
          </p:nvPr>
        </p:nvSpPr>
        <p:spPr/>
        <p:txBody>
          <a:bodyPr/>
          <a:lstStyle/>
          <a:p>
            <a:pPr eaLnBrk="1" hangingPunct="1"/>
            <a:r>
              <a:rPr lang="zh-CN" altLang="en-US" sz="3800"/>
              <a:t>业务需求（</a:t>
            </a:r>
            <a:r>
              <a:rPr lang="en-US" altLang="zh-CN" sz="3800"/>
              <a:t>Business Requirement</a:t>
            </a:r>
            <a:r>
              <a:rPr lang="zh-CN" altLang="en-US" sz="3800"/>
              <a:t>，</a:t>
            </a:r>
            <a:r>
              <a:rPr lang="en-US" altLang="zh-CN" sz="3800"/>
              <a:t>BR</a:t>
            </a:r>
            <a:r>
              <a:rPr lang="zh-CN" altLang="en-US" sz="3800"/>
              <a:t>）</a:t>
            </a:r>
          </a:p>
        </p:txBody>
      </p:sp>
      <p:sp>
        <p:nvSpPr>
          <p:cNvPr id="30723" name="Rectangle 3">
            <a:extLst>
              <a:ext uri="{FF2B5EF4-FFF2-40B4-BE49-F238E27FC236}">
                <a16:creationId xmlns:a16="http://schemas.microsoft.com/office/drawing/2014/main" id="{E59ACDDD-C40E-47DB-C14F-64B8AD07CEDC}"/>
              </a:ext>
            </a:extLst>
          </p:cNvPr>
          <p:cNvSpPr>
            <a:spLocks noGrp="1" noChangeArrowheads="1"/>
          </p:cNvSpPr>
          <p:nvPr>
            <p:ph type="body" idx="1"/>
          </p:nvPr>
        </p:nvSpPr>
        <p:spPr>
          <a:xfrm>
            <a:off x="304800" y="1143000"/>
            <a:ext cx="8534400" cy="4530725"/>
          </a:xfrm>
        </p:spPr>
        <p:txBody>
          <a:bodyPr/>
          <a:lstStyle/>
          <a:p>
            <a:pPr eaLnBrk="1" hangingPunct="1">
              <a:lnSpc>
                <a:spcPct val="90000"/>
              </a:lnSpc>
            </a:pPr>
            <a:r>
              <a:rPr lang="zh-CN" altLang="en-US"/>
              <a:t>系统建立的战略出发点，表现为高层次的目标（</a:t>
            </a:r>
            <a:r>
              <a:rPr lang="en-US" altLang="zh-CN"/>
              <a:t>Objective</a:t>
            </a:r>
            <a:r>
              <a:rPr lang="zh-CN" altLang="en-US"/>
              <a:t>），描述了组织为什么要开发系统 </a:t>
            </a:r>
          </a:p>
          <a:p>
            <a:pPr eaLnBrk="1" hangingPunct="1">
              <a:lnSpc>
                <a:spcPct val="90000"/>
              </a:lnSpc>
            </a:pPr>
            <a:endParaRPr lang="en-US" altLang="zh-CN" sz="1600"/>
          </a:p>
          <a:p>
            <a:pPr eaLnBrk="1" hangingPunct="1">
              <a:lnSpc>
                <a:spcPct val="90000"/>
              </a:lnSpc>
            </a:pPr>
            <a:r>
              <a:rPr lang="zh-CN" altLang="en-US"/>
              <a:t>为了满足用户的业务需求，需求工程师需要描述系统高层次的解决方案（逐一细化），定义系统应该具备的特性（</a:t>
            </a:r>
            <a:r>
              <a:rPr lang="en-US" altLang="zh-CN"/>
              <a:t>System Feature</a:t>
            </a:r>
            <a:r>
              <a:rPr lang="zh-CN" altLang="en-US"/>
              <a:t>，</a:t>
            </a:r>
            <a:r>
              <a:rPr lang="en-US" altLang="zh-CN"/>
              <a:t>SF</a:t>
            </a:r>
            <a:r>
              <a:rPr lang="zh-CN" altLang="en-US"/>
              <a:t>）</a:t>
            </a:r>
          </a:p>
          <a:p>
            <a:pPr lvl="1" eaLnBrk="1" hangingPunct="1">
              <a:lnSpc>
                <a:spcPct val="90000"/>
              </a:lnSpc>
            </a:pPr>
            <a:r>
              <a:rPr lang="zh-CN" altLang="en-US"/>
              <a:t>参与各方必须要对高层次的解决方案达成一致，以建立一个共同的前景（</a:t>
            </a:r>
            <a:r>
              <a:rPr lang="en-US" altLang="zh-CN"/>
              <a:t>Vision</a:t>
            </a:r>
            <a:r>
              <a:rPr lang="zh-CN" altLang="en-US"/>
              <a:t>） </a:t>
            </a:r>
          </a:p>
          <a:p>
            <a:pPr lvl="1" eaLnBrk="1" hangingPunct="1">
              <a:lnSpc>
                <a:spcPct val="90000"/>
              </a:lnSpc>
            </a:pPr>
            <a:r>
              <a:rPr lang="zh-CN" altLang="en-US"/>
              <a:t>特性说明了系统为用户提供的各项功能，它限定了系统的范围（</a:t>
            </a:r>
            <a:r>
              <a:rPr lang="en-US" altLang="zh-CN"/>
              <a:t>Scope</a:t>
            </a:r>
            <a:r>
              <a:rPr lang="zh-CN" altLang="en-US"/>
              <a:t>）  </a:t>
            </a:r>
            <a:endParaRPr lang="en-US" altLang="zh-CN"/>
          </a:p>
          <a:p>
            <a:pPr lvl="1" eaLnBrk="1" hangingPunct="1">
              <a:lnSpc>
                <a:spcPct val="90000"/>
              </a:lnSpc>
            </a:pPr>
            <a:r>
              <a:rPr lang="zh-CN" altLang="en-US" b="1"/>
              <a:t>项目的前景和范围明确了软件（某版本）的开发范畴</a:t>
            </a:r>
            <a:endParaRPr lang="en-US" altLang="zh-CN" b="1"/>
          </a:p>
          <a:p>
            <a:pPr lvl="1" eaLnBrk="1" hangingPunct="1">
              <a:lnSpc>
                <a:spcPct val="90000"/>
              </a:lnSpc>
            </a:pPr>
            <a:r>
              <a:rPr lang="en-US" altLang="zh-CN" i="1"/>
              <a:t>BR</a:t>
            </a:r>
            <a:r>
              <a:rPr lang="zh-CN" altLang="en-US" i="1"/>
              <a:t>向</a:t>
            </a:r>
            <a:r>
              <a:rPr lang="en-US" altLang="zh-CN" i="1"/>
              <a:t>SF</a:t>
            </a:r>
            <a:r>
              <a:rPr lang="zh-CN" altLang="en-US" i="1"/>
              <a:t>的转化过程可以利用商业模式画布（问题域知识）</a:t>
            </a:r>
          </a:p>
        </p:txBody>
      </p:sp>
      <p:sp>
        <p:nvSpPr>
          <p:cNvPr id="30724" name="灯片编号占位符 1">
            <a:extLst>
              <a:ext uri="{FF2B5EF4-FFF2-40B4-BE49-F238E27FC236}">
                <a16:creationId xmlns:a16="http://schemas.microsoft.com/office/drawing/2014/main" id="{66D6CAFF-40A7-C546-98F1-3408AAA3039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F1B2583-E367-4EEB-8804-4F6F0D534E0D}" type="slidenum">
              <a:rPr lang="en-US" altLang="zh-CN" smtClean="0">
                <a:latin typeface="Garamond" panose="02020404030301010803" pitchFamily="18" charset="0"/>
              </a:rPr>
              <a:pPr/>
              <a:t>29</a:t>
            </a:fld>
            <a:endParaRPr lang="en-US" altLang="zh-CN">
              <a:latin typeface="Garamond" panose="02020404030301010803"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a:extLst>
              <a:ext uri="{FF2B5EF4-FFF2-40B4-BE49-F238E27FC236}">
                <a16:creationId xmlns:a16="http://schemas.microsoft.com/office/drawing/2014/main" id="{70003EE9-2943-698A-1993-2DCC3D3B2EF6}"/>
              </a:ext>
            </a:extLst>
          </p:cNvPr>
          <p:cNvSpPr/>
          <p:nvPr/>
        </p:nvSpPr>
        <p:spPr>
          <a:xfrm>
            <a:off x="7061200" y="2513013"/>
            <a:ext cx="1854200" cy="992187"/>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Arial"/>
                <a:ea typeface="宋体"/>
                <a:cs typeface="+mn-cs"/>
              </a:rPr>
              <a:t>解系统</a:t>
            </a:r>
          </a:p>
        </p:txBody>
      </p:sp>
      <p:sp>
        <p:nvSpPr>
          <p:cNvPr id="49" name="箭头: 直角上 48">
            <a:extLst>
              <a:ext uri="{FF2B5EF4-FFF2-40B4-BE49-F238E27FC236}">
                <a16:creationId xmlns:a16="http://schemas.microsoft.com/office/drawing/2014/main" id="{7024ADC5-3F83-0746-E386-0D6E6BA63B06}"/>
              </a:ext>
            </a:extLst>
          </p:cNvPr>
          <p:cNvSpPr/>
          <p:nvPr/>
        </p:nvSpPr>
        <p:spPr>
          <a:xfrm rot="16200000">
            <a:off x="4849813" y="-914400"/>
            <a:ext cx="1049338" cy="5710237"/>
          </a:xfrm>
          <a:prstGeom prst="bentUpArrow">
            <a:avLst>
              <a:gd name="adj1" fmla="val 19768"/>
              <a:gd name="adj2" fmla="val 18024"/>
              <a:gd name="adj3" fmla="val 26744"/>
            </a:avLst>
          </a:prstGeom>
          <a:noFill/>
          <a:ln w="50800">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宋体"/>
              <a:cs typeface="+mn-cs"/>
            </a:endParaRPr>
          </a:p>
        </p:txBody>
      </p:sp>
      <p:sp>
        <p:nvSpPr>
          <p:cNvPr id="22532" name="Rectangle 2">
            <a:extLst>
              <a:ext uri="{FF2B5EF4-FFF2-40B4-BE49-F238E27FC236}">
                <a16:creationId xmlns:a16="http://schemas.microsoft.com/office/drawing/2014/main" id="{DC920F0F-BDFC-DC44-1368-2650DA986547}"/>
              </a:ext>
            </a:extLst>
          </p:cNvPr>
          <p:cNvSpPr>
            <a:spLocks noGrp="1" noChangeArrowheads="1"/>
          </p:cNvSpPr>
          <p:nvPr>
            <p:ph type="title"/>
          </p:nvPr>
        </p:nvSpPr>
        <p:spPr>
          <a:xfrm>
            <a:off x="344488" y="276225"/>
            <a:ext cx="8342312" cy="1141413"/>
          </a:xfrm>
        </p:spPr>
        <p:txBody>
          <a:bodyPr/>
          <a:lstStyle/>
          <a:p>
            <a:pPr eaLnBrk="1" hangingPunct="1"/>
            <a:r>
              <a:rPr lang="en-US" altLang="zh-CN" sz="3200"/>
              <a:t>《</a:t>
            </a:r>
            <a:r>
              <a:rPr lang="zh-CN" altLang="en-US" sz="3200"/>
              <a:t>需求与商业模式创新</a:t>
            </a:r>
            <a:r>
              <a:rPr lang="en-US" altLang="zh-CN" sz="3200"/>
              <a:t>》</a:t>
            </a:r>
            <a:r>
              <a:rPr lang="zh-CN" altLang="en-US" sz="3200"/>
              <a:t>课程内容</a:t>
            </a:r>
          </a:p>
        </p:txBody>
      </p:sp>
      <p:sp>
        <p:nvSpPr>
          <p:cNvPr id="22533" name="灯片编号占位符 1">
            <a:extLst>
              <a:ext uri="{FF2B5EF4-FFF2-40B4-BE49-F238E27FC236}">
                <a16:creationId xmlns:a16="http://schemas.microsoft.com/office/drawing/2014/main" id="{B4FCB733-3CCA-020D-6D67-97FCFEA86C1C}"/>
              </a:ext>
            </a:extLst>
          </p:cNvPr>
          <p:cNvSpPr>
            <a:spLocks noGrp="1" noChangeArrowheads="1"/>
          </p:cNvSpPr>
          <p:nvPr>
            <p:ph type="sldNum" sz="quarter" idx="12"/>
          </p:nvPr>
        </p:nvSpPr>
        <p:spPr>
          <a:xfrm>
            <a:off x="6524625" y="6243638"/>
            <a:ext cx="21621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0308AEC1-5CFA-4A16-81D4-3CC6AE142754}"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cxnSp>
        <p:nvCxnSpPr>
          <p:cNvPr id="7" name="直接连接符 6">
            <a:extLst>
              <a:ext uri="{FF2B5EF4-FFF2-40B4-BE49-F238E27FC236}">
                <a16:creationId xmlns:a16="http://schemas.microsoft.com/office/drawing/2014/main" id="{1EC86174-2338-0575-2531-C2F57C14C6BC}"/>
              </a:ext>
            </a:extLst>
          </p:cNvPr>
          <p:cNvCxnSpPr>
            <a:cxnSpLocks/>
          </p:cNvCxnSpPr>
          <p:nvPr/>
        </p:nvCxnSpPr>
        <p:spPr>
          <a:xfrm>
            <a:off x="4572000" y="982663"/>
            <a:ext cx="0" cy="4651375"/>
          </a:xfrm>
          <a:prstGeom prst="line">
            <a:avLst/>
          </a:prstGeom>
          <a:ln w="63500">
            <a:prstDash val="dash"/>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829B9762-B375-BA22-2C2F-DAED37DA1CFD}"/>
              </a:ext>
            </a:extLst>
          </p:cNvPr>
          <p:cNvSpPr/>
          <p:nvPr/>
        </p:nvSpPr>
        <p:spPr>
          <a:xfrm>
            <a:off x="2549525" y="2206625"/>
            <a:ext cx="4094163" cy="2060575"/>
          </a:xfrm>
          <a:prstGeom prst="rect">
            <a:avLst/>
          </a:prstGeom>
          <a:solidFill>
            <a:schemeClr val="bg1"/>
          </a:solidFill>
          <a:ln w="635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9" name="云形 8">
            <a:extLst>
              <a:ext uri="{FF2B5EF4-FFF2-40B4-BE49-F238E27FC236}">
                <a16:creationId xmlns:a16="http://schemas.microsoft.com/office/drawing/2014/main" id="{3EFF2419-327C-440F-6C3E-4F453F614B07}"/>
              </a:ext>
            </a:extLst>
          </p:cNvPr>
          <p:cNvSpPr/>
          <p:nvPr/>
        </p:nvSpPr>
        <p:spPr>
          <a:xfrm>
            <a:off x="196850" y="1004888"/>
            <a:ext cx="2317750" cy="1068387"/>
          </a:xfrm>
          <a:prstGeom prst="cloud">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Arial"/>
                <a:ea typeface="宋体"/>
                <a:cs typeface="+mn-cs"/>
              </a:rPr>
              <a:t>现实世界</a:t>
            </a:r>
          </a:p>
        </p:txBody>
      </p:sp>
      <p:sp>
        <p:nvSpPr>
          <p:cNvPr id="10" name="云形 9">
            <a:extLst>
              <a:ext uri="{FF2B5EF4-FFF2-40B4-BE49-F238E27FC236}">
                <a16:creationId xmlns:a16="http://schemas.microsoft.com/office/drawing/2014/main" id="{B7971241-6E8E-B451-525A-5425C63AFDEE}"/>
              </a:ext>
            </a:extLst>
          </p:cNvPr>
          <p:cNvSpPr/>
          <p:nvPr/>
        </p:nvSpPr>
        <p:spPr>
          <a:xfrm>
            <a:off x="6472238" y="4143375"/>
            <a:ext cx="2671762" cy="1068388"/>
          </a:xfrm>
          <a:prstGeom prst="cloud">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Arial"/>
                <a:ea typeface="宋体"/>
                <a:cs typeface="+mn-cs"/>
              </a:rPr>
              <a:t>计算机世界</a:t>
            </a:r>
            <a:endParaRPr kumimoji="0" lang="zh-CN" altLang="en-US" sz="1800" b="1" i="0" u="none" strike="noStrike" kern="1200" cap="none" spc="0" normalizeH="0" baseline="0" noProof="0" dirty="0">
              <a:ln>
                <a:noFill/>
              </a:ln>
              <a:solidFill>
                <a:srgbClr val="000000"/>
              </a:solidFill>
              <a:effectLst/>
              <a:uLnTx/>
              <a:uFillTx/>
              <a:latin typeface="Arial"/>
              <a:ea typeface="宋体"/>
              <a:cs typeface="+mn-cs"/>
            </a:endParaRPr>
          </a:p>
        </p:txBody>
      </p:sp>
      <p:sp>
        <p:nvSpPr>
          <p:cNvPr id="11" name="椭圆 10">
            <a:extLst>
              <a:ext uri="{FF2B5EF4-FFF2-40B4-BE49-F238E27FC236}">
                <a16:creationId xmlns:a16="http://schemas.microsoft.com/office/drawing/2014/main" id="{D98748D5-3A57-C60A-191D-563D4FBB53C1}"/>
              </a:ext>
            </a:extLst>
          </p:cNvPr>
          <p:cNvSpPr/>
          <p:nvPr/>
        </p:nvSpPr>
        <p:spPr>
          <a:xfrm>
            <a:off x="431800" y="2513013"/>
            <a:ext cx="1854200" cy="992187"/>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Arial"/>
                <a:ea typeface="宋体"/>
                <a:cs typeface="+mn-cs"/>
              </a:rPr>
              <a:t>问题域</a:t>
            </a:r>
          </a:p>
        </p:txBody>
      </p:sp>
      <p:cxnSp>
        <p:nvCxnSpPr>
          <p:cNvPr id="13" name="直接连接符 12">
            <a:extLst>
              <a:ext uri="{FF2B5EF4-FFF2-40B4-BE49-F238E27FC236}">
                <a16:creationId xmlns:a16="http://schemas.microsoft.com/office/drawing/2014/main" id="{486E0ED5-3D8F-A97A-8DE4-E9414F8C5473}"/>
              </a:ext>
            </a:extLst>
          </p:cNvPr>
          <p:cNvCxnSpPr>
            <a:stCxn id="11" idx="6"/>
          </p:cNvCxnSpPr>
          <p:nvPr/>
        </p:nvCxnSpPr>
        <p:spPr>
          <a:xfrm>
            <a:off x="2286000" y="3009900"/>
            <a:ext cx="4800600"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5521B5B-F25D-24F6-35B8-1270EE552123}"/>
              </a:ext>
            </a:extLst>
          </p:cNvPr>
          <p:cNvCxnSpPr>
            <a:cxnSpLocks/>
          </p:cNvCxnSpPr>
          <p:nvPr/>
        </p:nvCxnSpPr>
        <p:spPr>
          <a:xfrm>
            <a:off x="4572000" y="3008313"/>
            <a:ext cx="0" cy="113665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A83246E2-D5A1-B604-1C7F-B4278AB87B05}"/>
              </a:ext>
            </a:extLst>
          </p:cNvPr>
          <p:cNvSpPr/>
          <p:nvPr/>
        </p:nvSpPr>
        <p:spPr>
          <a:xfrm>
            <a:off x="2733675" y="2359025"/>
            <a:ext cx="695325" cy="178593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Arial"/>
                <a:ea typeface="宋体"/>
                <a:cs typeface="+mn-cs"/>
              </a:rPr>
              <a:t>问题域描述</a:t>
            </a:r>
          </a:p>
        </p:txBody>
      </p:sp>
      <p:sp>
        <p:nvSpPr>
          <p:cNvPr id="16" name="矩形 15">
            <a:extLst>
              <a:ext uri="{FF2B5EF4-FFF2-40B4-BE49-F238E27FC236}">
                <a16:creationId xmlns:a16="http://schemas.microsoft.com/office/drawing/2014/main" id="{7E55BEF0-1868-A5D7-791E-C7C6C54E4513}"/>
              </a:ext>
            </a:extLst>
          </p:cNvPr>
          <p:cNvSpPr/>
          <p:nvPr/>
        </p:nvSpPr>
        <p:spPr>
          <a:xfrm>
            <a:off x="5813425" y="2338388"/>
            <a:ext cx="695325" cy="180657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Arial"/>
                <a:ea typeface="宋体"/>
                <a:cs typeface="+mn-cs"/>
              </a:rPr>
              <a:t>需求规格说明</a:t>
            </a:r>
          </a:p>
        </p:txBody>
      </p:sp>
      <p:sp>
        <p:nvSpPr>
          <p:cNvPr id="17" name="矩形 16">
            <a:extLst>
              <a:ext uri="{FF2B5EF4-FFF2-40B4-BE49-F238E27FC236}">
                <a16:creationId xmlns:a16="http://schemas.microsoft.com/office/drawing/2014/main" id="{5DF9628F-7E78-67BC-76F0-1499714209EB}"/>
              </a:ext>
            </a:extLst>
          </p:cNvPr>
          <p:cNvSpPr/>
          <p:nvPr/>
        </p:nvSpPr>
        <p:spPr>
          <a:xfrm>
            <a:off x="2895600" y="4111625"/>
            <a:ext cx="3570288" cy="22383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Arial"/>
                <a:ea typeface="宋体"/>
                <a:cs typeface="+mn-cs"/>
              </a:rPr>
              <a:t>需求</a:t>
            </a:r>
            <a:endParaRPr kumimoji="0" lang="en-US" altLang="zh-CN" sz="2400" b="1" i="0" u="none" strike="noStrike" kern="1200" cap="none" spc="0" normalizeH="0" baseline="0" noProof="0" dirty="0">
              <a:ln>
                <a:noFill/>
              </a:ln>
              <a:solidFill>
                <a:srgbClr val="000000"/>
              </a:solidFill>
              <a:effectLst/>
              <a:uLnTx/>
              <a:uFillTx/>
              <a:latin typeface="Arial"/>
              <a:ea typeface="宋体"/>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rgbClr val="000000"/>
              </a:solidFill>
              <a:effectLst/>
              <a:uLnTx/>
              <a:uFillTx/>
              <a:latin typeface="Arial"/>
              <a:ea typeface="宋体"/>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rgbClr val="000000"/>
              </a:solidFill>
              <a:effectLst/>
              <a:uLnTx/>
              <a:uFillTx/>
              <a:latin typeface="Arial"/>
              <a:ea typeface="宋体"/>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rgbClr val="000000"/>
              </a:solidFill>
              <a:effectLst/>
              <a:uLnTx/>
              <a:uFillTx/>
              <a:latin typeface="Arial"/>
              <a:ea typeface="宋体"/>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rgbClr val="000000"/>
              </a:solidFill>
              <a:effectLst/>
              <a:uLnTx/>
              <a:uFillTx/>
              <a:latin typeface="Arial"/>
              <a:ea typeface="宋体"/>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dirty="0">
              <a:ln>
                <a:noFill/>
              </a:ln>
              <a:solidFill>
                <a:srgbClr val="000000"/>
              </a:solidFill>
              <a:effectLst/>
              <a:uLnTx/>
              <a:uFillTx/>
              <a:latin typeface="Arial"/>
              <a:ea typeface="宋体"/>
              <a:cs typeface="+mn-cs"/>
            </a:endParaRPr>
          </a:p>
        </p:txBody>
      </p:sp>
      <p:sp>
        <p:nvSpPr>
          <p:cNvPr id="18" name="矩形 17">
            <a:extLst>
              <a:ext uri="{FF2B5EF4-FFF2-40B4-BE49-F238E27FC236}">
                <a16:creationId xmlns:a16="http://schemas.microsoft.com/office/drawing/2014/main" id="{23034A8D-B245-EB23-EC9C-80564182F7D7}"/>
              </a:ext>
            </a:extLst>
          </p:cNvPr>
          <p:cNvSpPr/>
          <p:nvPr/>
        </p:nvSpPr>
        <p:spPr>
          <a:xfrm>
            <a:off x="3197225" y="4559300"/>
            <a:ext cx="695325" cy="160655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Arial"/>
                <a:ea typeface="宋体"/>
                <a:cs typeface="+mn-cs"/>
              </a:rPr>
              <a:t>业务需求</a:t>
            </a:r>
          </a:p>
        </p:txBody>
      </p:sp>
      <p:sp>
        <p:nvSpPr>
          <p:cNvPr id="19" name="矩形 18">
            <a:extLst>
              <a:ext uri="{FF2B5EF4-FFF2-40B4-BE49-F238E27FC236}">
                <a16:creationId xmlns:a16="http://schemas.microsoft.com/office/drawing/2014/main" id="{32B6C1D1-E676-B589-C371-2154927E7DC5}"/>
              </a:ext>
            </a:extLst>
          </p:cNvPr>
          <p:cNvSpPr/>
          <p:nvPr/>
        </p:nvSpPr>
        <p:spPr>
          <a:xfrm>
            <a:off x="4416425" y="4568825"/>
            <a:ext cx="695325" cy="159702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Arial"/>
                <a:ea typeface="宋体"/>
                <a:cs typeface="+mn-cs"/>
              </a:rPr>
              <a:t>用户需求</a:t>
            </a:r>
          </a:p>
        </p:txBody>
      </p:sp>
      <p:sp>
        <p:nvSpPr>
          <p:cNvPr id="20" name="矩形 19">
            <a:extLst>
              <a:ext uri="{FF2B5EF4-FFF2-40B4-BE49-F238E27FC236}">
                <a16:creationId xmlns:a16="http://schemas.microsoft.com/office/drawing/2014/main" id="{205D0C83-D91C-AB1C-C836-29DD24313B32}"/>
              </a:ext>
            </a:extLst>
          </p:cNvPr>
          <p:cNvSpPr/>
          <p:nvPr/>
        </p:nvSpPr>
        <p:spPr>
          <a:xfrm>
            <a:off x="5635625" y="4570413"/>
            <a:ext cx="695325" cy="159702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Arial"/>
                <a:ea typeface="宋体"/>
                <a:cs typeface="+mn-cs"/>
              </a:rPr>
              <a:t>系统级需求</a:t>
            </a:r>
          </a:p>
        </p:txBody>
      </p:sp>
      <p:cxnSp>
        <p:nvCxnSpPr>
          <p:cNvPr id="6" name="直接箭头连接符 5">
            <a:extLst>
              <a:ext uri="{FF2B5EF4-FFF2-40B4-BE49-F238E27FC236}">
                <a16:creationId xmlns:a16="http://schemas.microsoft.com/office/drawing/2014/main" id="{F64F578B-6590-76A7-6CF9-579D7024C306}"/>
              </a:ext>
            </a:extLst>
          </p:cNvPr>
          <p:cNvCxnSpPr>
            <a:cxnSpLocks/>
          </p:cNvCxnSpPr>
          <p:nvPr/>
        </p:nvCxnSpPr>
        <p:spPr>
          <a:xfrm>
            <a:off x="3892550" y="5562600"/>
            <a:ext cx="523875" cy="476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4F055275-D318-4419-99AE-A73FC36F6A14}"/>
              </a:ext>
            </a:extLst>
          </p:cNvPr>
          <p:cNvCxnSpPr>
            <a:cxnSpLocks/>
          </p:cNvCxnSpPr>
          <p:nvPr/>
        </p:nvCxnSpPr>
        <p:spPr>
          <a:xfrm>
            <a:off x="5111750" y="5567363"/>
            <a:ext cx="523875" cy="158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20899262-DBCF-F3E9-8840-CB7E26B923C1}"/>
              </a:ext>
            </a:extLst>
          </p:cNvPr>
          <p:cNvSpPr/>
          <p:nvPr/>
        </p:nvSpPr>
        <p:spPr>
          <a:xfrm>
            <a:off x="3249613" y="4114800"/>
            <a:ext cx="1169987"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Arial"/>
                <a:ea typeface="宋体"/>
                <a:cs typeface="+mn-cs"/>
              </a:rPr>
              <a:t>需求获取</a:t>
            </a:r>
          </a:p>
        </p:txBody>
      </p:sp>
      <p:sp>
        <p:nvSpPr>
          <p:cNvPr id="21" name="矩形 20">
            <a:extLst>
              <a:ext uri="{FF2B5EF4-FFF2-40B4-BE49-F238E27FC236}">
                <a16:creationId xmlns:a16="http://schemas.microsoft.com/office/drawing/2014/main" id="{47593211-BB20-F2B9-3D77-FA62A68D7602}"/>
              </a:ext>
            </a:extLst>
          </p:cNvPr>
          <p:cNvSpPr/>
          <p:nvPr/>
        </p:nvSpPr>
        <p:spPr>
          <a:xfrm>
            <a:off x="5029200" y="4114800"/>
            <a:ext cx="1187450"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Arial"/>
                <a:ea typeface="宋体"/>
                <a:cs typeface="+mn-cs"/>
              </a:rPr>
              <a:t>需求分析</a:t>
            </a:r>
          </a:p>
        </p:txBody>
      </p:sp>
      <p:sp>
        <p:nvSpPr>
          <p:cNvPr id="22" name="矩形 21">
            <a:extLst>
              <a:ext uri="{FF2B5EF4-FFF2-40B4-BE49-F238E27FC236}">
                <a16:creationId xmlns:a16="http://schemas.microsoft.com/office/drawing/2014/main" id="{96D06F1A-20EC-1D4C-DE78-1A8285D6B903}"/>
              </a:ext>
            </a:extLst>
          </p:cNvPr>
          <p:cNvSpPr/>
          <p:nvPr/>
        </p:nvSpPr>
        <p:spPr>
          <a:xfrm>
            <a:off x="3489325" y="3276600"/>
            <a:ext cx="2257425"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Arial"/>
                <a:ea typeface="宋体"/>
                <a:cs typeface="+mn-cs"/>
              </a:rPr>
              <a:t>需求归约</a:t>
            </a:r>
          </a:p>
        </p:txBody>
      </p:sp>
      <p:sp>
        <p:nvSpPr>
          <p:cNvPr id="24" name="矩形 23">
            <a:extLst>
              <a:ext uri="{FF2B5EF4-FFF2-40B4-BE49-F238E27FC236}">
                <a16:creationId xmlns:a16="http://schemas.microsoft.com/office/drawing/2014/main" id="{56BFAF0C-22C6-DDE4-8B80-5B23F6D0D652}"/>
              </a:ext>
            </a:extLst>
          </p:cNvPr>
          <p:cNvSpPr/>
          <p:nvPr/>
        </p:nvSpPr>
        <p:spPr>
          <a:xfrm>
            <a:off x="3489325" y="2438400"/>
            <a:ext cx="2257425" cy="45878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Arial"/>
                <a:ea typeface="宋体"/>
                <a:cs typeface="+mn-cs"/>
              </a:rPr>
              <a:t>需求验证</a:t>
            </a:r>
          </a:p>
        </p:txBody>
      </p:sp>
      <p:sp>
        <p:nvSpPr>
          <p:cNvPr id="30" name="矩形 29">
            <a:extLst>
              <a:ext uri="{FF2B5EF4-FFF2-40B4-BE49-F238E27FC236}">
                <a16:creationId xmlns:a16="http://schemas.microsoft.com/office/drawing/2014/main" id="{5EF9608C-B8B6-76C8-D42C-5B53BB4ED437}"/>
              </a:ext>
            </a:extLst>
          </p:cNvPr>
          <p:cNvSpPr/>
          <p:nvPr/>
        </p:nvSpPr>
        <p:spPr>
          <a:xfrm>
            <a:off x="2454275" y="1681163"/>
            <a:ext cx="4479925"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Arial"/>
                <a:ea typeface="宋体"/>
                <a:cs typeface="+mn-cs"/>
              </a:rPr>
              <a:t>需求管理</a:t>
            </a:r>
          </a:p>
        </p:txBody>
      </p:sp>
      <p:sp>
        <p:nvSpPr>
          <p:cNvPr id="11278" name="矩形: 圆角 11277">
            <a:extLst>
              <a:ext uri="{FF2B5EF4-FFF2-40B4-BE49-F238E27FC236}">
                <a16:creationId xmlns:a16="http://schemas.microsoft.com/office/drawing/2014/main" id="{F48F4586-3D54-024D-022F-0F3D91B697DD}"/>
              </a:ext>
            </a:extLst>
          </p:cNvPr>
          <p:cNvSpPr/>
          <p:nvPr/>
        </p:nvSpPr>
        <p:spPr>
          <a:xfrm>
            <a:off x="4283075" y="6213475"/>
            <a:ext cx="958850" cy="48736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0000"/>
                </a:solidFill>
                <a:effectLst/>
                <a:uLnTx/>
                <a:uFillTx/>
                <a:latin typeface="Arial"/>
                <a:ea typeface="宋体"/>
                <a:cs typeface="+mn-cs"/>
              </a:rPr>
              <a:t>任务</a:t>
            </a:r>
          </a:p>
        </p:txBody>
      </p:sp>
      <p:sp>
        <p:nvSpPr>
          <p:cNvPr id="53" name="矩形: 圆角 52">
            <a:extLst>
              <a:ext uri="{FF2B5EF4-FFF2-40B4-BE49-F238E27FC236}">
                <a16:creationId xmlns:a16="http://schemas.microsoft.com/office/drawing/2014/main" id="{15D7C173-4697-84E6-6CD7-C4DC3621A83A}"/>
              </a:ext>
            </a:extLst>
          </p:cNvPr>
          <p:cNvSpPr/>
          <p:nvPr/>
        </p:nvSpPr>
        <p:spPr>
          <a:xfrm>
            <a:off x="5518150" y="6213475"/>
            <a:ext cx="958850" cy="48736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0000"/>
                </a:solidFill>
                <a:effectLst/>
                <a:uLnTx/>
                <a:uFillTx/>
                <a:latin typeface="Arial"/>
                <a:ea typeface="宋体"/>
                <a:cs typeface="+mn-cs"/>
              </a:rPr>
              <a:t>交互</a:t>
            </a:r>
          </a:p>
        </p:txBody>
      </p:sp>
      <p:sp>
        <p:nvSpPr>
          <p:cNvPr id="57" name="矩形: 圆角 56">
            <a:extLst>
              <a:ext uri="{FF2B5EF4-FFF2-40B4-BE49-F238E27FC236}">
                <a16:creationId xmlns:a16="http://schemas.microsoft.com/office/drawing/2014/main" id="{EA93AA4B-F8E8-E7C0-353C-9C65D3AFD1A1}"/>
              </a:ext>
            </a:extLst>
          </p:cNvPr>
          <p:cNvSpPr/>
          <p:nvPr/>
        </p:nvSpPr>
        <p:spPr>
          <a:xfrm>
            <a:off x="3068638" y="6213475"/>
            <a:ext cx="957262" cy="487363"/>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0000"/>
                </a:solidFill>
                <a:effectLst/>
                <a:uLnTx/>
                <a:uFillTx/>
                <a:latin typeface="Arial"/>
                <a:ea typeface="宋体"/>
                <a:cs typeface="+mn-cs"/>
              </a:rPr>
              <a:t>目标</a:t>
            </a:r>
          </a:p>
        </p:txBody>
      </p:sp>
      <p:sp>
        <p:nvSpPr>
          <p:cNvPr id="29" name="矩形 28">
            <a:extLst>
              <a:ext uri="{FF2B5EF4-FFF2-40B4-BE49-F238E27FC236}">
                <a16:creationId xmlns:a16="http://schemas.microsoft.com/office/drawing/2014/main" id="{A525C867-0985-0816-9EC3-5C4B013C0F11}"/>
              </a:ext>
            </a:extLst>
          </p:cNvPr>
          <p:cNvSpPr/>
          <p:nvPr/>
        </p:nvSpPr>
        <p:spPr>
          <a:xfrm>
            <a:off x="539750" y="3502025"/>
            <a:ext cx="2257425" cy="66198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Arial"/>
                <a:ea typeface="宋体"/>
                <a:cs typeface="+mn-cs"/>
              </a:rPr>
              <a:t>商业模式画布</a:t>
            </a:r>
          </a:p>
        </p:txBody>
      </p:sp>
      <p:sp>
        <p:nvSpPr>
          <p:cNvPr id="35" name="箭头: 直角上 34">
            <a:extLst>
              <a:ext uri="{FF2B5EF4-FFF2-40B4-BE49-F238E27FC236}">
                <a16:creationId xmlns:a16="http://schemas.microsoft.com/office/drawing/2014/main" id="{B42439CA-E03A-11F9-4D6D-E3B8F02047ED}"/>
              </a:ext>
            </a:extLst>
          </p:cNvPr>
          <p:cNvSpPr/>
          <p:nvPr/>
        </p:nvSpPr>
        <p:spPr>
          <a:xfrm rot="5400000">
            <a:off x="2330450" y="4664075"/>
            <a:ext cx="1577975" cy="339725"/>
          </a:xfrm>
          <a:prstGeom prst="ben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42" name="矩形: 圆角 41">
            <a:extLst>
              <a:ext uri="{FF2B5EF4-FFF2-40B4-BE49-F238E27FC236}">
                <a16:creationId xmlns:a16="http://schemas.microsoft.com/office/drawing/2014/main" id="{53E7B8BD-6DC2-A938-7519-94857F8A4838}"/>
              </a:ext>
            </a:extLst>
          </p:cNvPr>
          <p:cNvSpPr/>
          <p:nvPr/>
        </p:nvSpPr>
        <p:spPr>
          <a:xfrm>
            <a:off x="2546350" y="3810000"/>
            <a:ext cx="958850" cy="487363"/>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0000"/>
                </a:solidFill>
                <a:effectLst/>
                <a:uLnTx/>
                <a:uFillTx/>
                <a:latin typeface="Arial"/>
                <a:ea typeface="宋体"/>
                <a:cs typeface="+mn-cs"/>
              </a:rPr>
              <a:t>问题</a:t>
            </a:r>
          </a:p>
        </p:txBody>
      </p:sp>
      <p:pic>
        <p:nvPicPr>
          <p:cNvPr id="22560" name="图片 32">
            <a:extLst>
              <a:ext uri="{FF2B5EF4-FFF2-40B4-BE49-F238E27FC236}">
                <a16:creationId xmlns:a16="http://schemas.microsoft.com/office/drawing/2014/main" id="{0D9690A4-9C9C-4EB0-EFF8-768A1CC49D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800" y="4373563"/>
            <a:ext cx="3009900"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67151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a:extLst>
              <a:ext uri="{FF2B5EF4-FFF2-40B4-BE49-F238E27FC236}">
                <a16:creationId xmlns:a16="http://schemas.microsoft.com/office/drawing/2014/main" id="{B06EEC9A-EEF6-C8C3-CA88-D63EF8CAFBDE}"/>
              </a:ext>
            </a:extLst>
          </p:cNvPr>
          <p:cNvSpPr>
            <a:spLocks noGrp="1" noChangeArrowheads="1"/>
          </p:cNvSpPr>
          <p:nvPr>
            <p:ph type="title"/>
          </p:nvPr>
        </p:nvSpPr>
        <p:spPr/>
        <p:txBody>
          <a:bodyPr/>
          <a:lstStyle/>
          <a:p>
            <a:r>
              <a:rPr lang="zh-CN" altLang="en-US"/>
              <a:t>业务需求示例：连锁商店销售系统</a:t>
            </a:r>
          </a:p>
        </p:txBody>
      </p:sp>
      <p:sp>
        <p:nvSpPr>
          <p:cNvPr id="31747" name="内容占位符 2">
            <a:extLst>
              <a:ext uri="{FF2B5EF4-FFF2-40B4-BE49-F238E27FC236}">
                <a16:creationId xmlns:a16="http://schemas.microsoft.com/office/drawing/2014/main" id="{6260469A-5D0C-969D-032F-0FED8906C84F}"/>
              </a:ext>
            </a:extLst>
          </p:cNvPr>
          <p:cNvSpPr>
            <a:spLocks noGrp="1" noChangeArrowheads="1"/>
          </p:cNvSpPr>
          <p:nvPr>
            <p:ph idx="1"/>
          </p:nvPr>
        </p:nvSpPr>
        <p:spPr>
          <a:xfrm>
            <a:off x="457200" y="1143000"/>
            <a:ext cx="8229600" cy="4987925"/>
          </a:xfrm>
        </p:spPr>
        <p:txBody>
          <a:bodyPr/>
          <a:lstStyle/>
          <a:p>
            <a:r>
              <a:rPr lang="en-US" altLang="zh-CN" sz="2000"/>
              <a:t>BR1</a:t>
            </a:r>
            <a:r>
              <a:rPr lang="zh-CN" altLang="zh-CN" sz="2000"/>
              <a:t>：在系统使用</a:t>
            </a:r>
            <a:r>
              <a:rPr lang="en-US" altLang="zh-CN" sz="2000"/>
              <a:t>6</a:t>
            </a:r>
            <a:r>
              <a:rPr lang="zh-CN" altLang="zh-CN" sz="2000"/>
              <a:t>个月后，商品积压、缺货和报废的现象要减少</a:t>
            </a:r>
            <a:r>
              <a:rPr lang="en-US" altLang="zh-CN" sz="2000"/>
              <a:t>50%</a:t>
            </a:r>
          </a:p>
          <a:p>
            <a:pPr lvl="1"/>
            <a:r>
              <a:rPr lang="zh-CN" altLang="en-US" sz="1800"/>
              <a:t>注：为何是</a:t>
            </a:r>
            <a:r>
              <a:rPr lang="en-US" altLang="zh-CN" sz="1800"/>
              <a:t>6</a:t>
            </a:r>
            <a:r>
              <a:rPr lang="zh-CN" altLang="en-US" sz="1800"/>
              <a:t>个月？</a:t>
            </a:r>
            <a:r>
              <a:rPr lang="en-US" altLang="zh-CN" sz="1800"/>
              <a:t>-</a:t>
            </a:r>
            <a:r>
              <a:rPr lang="zh-CN" altLang="en-US" sz="1800"/>
              <a:t>一批次商品的平均轮转周期（问题域特性！）</a:t>
            </a:r>
            <a:endParaRPr lang="zh-CN" altLang="zh-CN" sz="1800"/>
          </a:p>
          <a:p>
            <a:r>
              <a:rPr lang="en-US" altLang="zh-CN" sz="2000"/>
              <a:t>BR2</a:t>
            </a:r>
            <a:r>
              <a:rPr lang="zh-CN" altLang="zh-CN" sz="2000"/>
              <a:t>：在系统使用</a:t>
            </a:r>
            <a:r>
              <a:rPr lang="en-US" altLang="zh-CN" sz="2000"/>
              <a:t>3</a:t>
            </a:r>
            <a:r>
              <a:rPr lang="zh-CN" altLang="zh-CN" sz="2000"/>
              <a:t>个月后，销售人员工作效率提高</a:t>
            </a:r>
            <a:r>
              <a:rPr lang="en-US" altLang="zh-CN" sz="2000"/>
              <a:t>50%</a:t>
            </a:r>
            <a:endParaRPr lang="zh-CN" altLang="zh-CN" sz="2000"/>
          </a:p>
          <a:p>
            <a:r>
              <a:rPr lang="en-US" altLang="zh-CN" sz="2000"/>
              <a:t>BR3</a:t>
            </a:r>
            <a:r>
              <a:rPr lang="zh-CN" altLang="zh-CN" sz="2000"/>
              <a:t>：在系统使用</a:t>
            </a:r>
            <a:r>
              <a:rPr lang="en-US" altLang="zh-CN" sz="2000"/>
              <a:t>6</a:t>
            </a:r>
            <a:r>
              <a:rPr lang="zh-CN" altLang="zh-CN" sz="2000"/>
              <a:t>个月后，店铺运营成本要降低</a:t>
            </a:r>
            <a:r>
              <a:rPr lang="en-US" altLang="zh-CN" sz="2000"/>
              <a:t>15%</a:t>
            </a:r>
            <a:endParaRPr lang="zh-CN" altLang="zh-CN" sz="2000"/>
          </a:p>
          <a:p>
            <a:pPr lvl="1"/>
            <a:r>
              <a:rPr lang="zh-CN" altLang="zh-CN" sz="1800"/>
              <a:t>范围：人力成本和库存成本</a:t>
            </a:r>
          </a:p>
          <a:p>
            <a:pPr lvl="1"/>
            <a:r>
              <a:rPr lang="zh-CN" altLang="zh-CN" sz="1800"/>
              <a:t>度量：检查平均每个店铺的员工数量和平均每</a:t>
            </a:r>
            <a:r>
              <a:rPr lang="en-US" altLang="zh-CN" sz="1800"/>
              <a:t>10,000</a:t>
            </a:r>
            <a:r>
              <a:rPr lang="zh-CN" altLang="zh-CN" sz="1800"/>
              <a:t>元销售额的库存成本</a:t>
            </a:r>
          </a:p>
          <a:p>
            <a:r>
              <a:rPr lang="en-US" altLang="zh-CN" sz="2000"/>
              <a:t>BR4</a:t>
            </a:r>
            <a:r>
              <a:rPr lang="zh-CN" altLang="zh-CN" sz="2000"/>
              <a:t>：在系统使用</a:t>
            </a:r>
            <a:r>
              <a:rPr lang="en-US" altLang="zh-CN" sz="2000"/>
              <a:t>6</a:t>
            </a:r>
            <a:r>
              <a:rPr lang="zh-CN" altLang="zh-CN" sz="2000"/>
              <a:t>个月后，销售额度要提高</a:t>
            </a:r>
            <a:r>
              <a:rPr lang="en-US" altLang="zh-CN" sz="2000"/>
              <a:t>20%</a:t>
            </a:r>
            <a:endParaRPr lang="zh-CN" altLang="zh-CN" sz="2000"/>
          </a:p>
          <a:p>
            <a:pPr lvl="1"/>
            <a:r>
              <a:rPr lang="zh-CN" altLang="zh-CN" sz="1800"/>
              <a:t>最好情况：</a:t>
            </a:r>
            <a:r>
              <a:rPr lang="en-US" altLang="zh-CN" sz="1800"/>
              <a:t>40%</a:t>
            </a:r>
            <a:endParaRPr lang="zh-CN" altLang="zh-CN" sz="1800"/>
          </a:p>
          <a:p>
            <a:pPr lvl="1"/>
            <a:r>
              <a:rPr lang="zh-CN" altLang="zh-CN" sz="1800"/>
              <a:t>最可能情况：</a:t>
            </a:r>
            <a:r>
              <a:rPr lang="en-US" altLang="zh-CN" sz="1800"/>
              <a:t>20%</a:t>
            </a:r>
            <a:endParaRPr lang="zh-CN" altLang="zh-CN" sz="1800"/>
          </a:p>
          <a:p>
            <a:pPr lvl="1"/>
            <a:r>
              <a:rPr lang="zh-CN" altLang="zh-CN" sz="1800"/>
              <a:t>最坏情况：</a:t>
            </a:r>
            <a:r>
              <a:rPr lang="en-US" altLang="zh-CN" sz="1800"/>
              <a:t>10%</a:t>
            </a:r>
            <a:endParaRPr lang="zh-CN" altLang="zh-CN" sz="1800"/>
          </a:p>
          <a:p>
            <a:r>
              <a:rPr lang="en-US" altLang="zh-CN" sz="2000">
                <a:solidFill>
                  <a:srgbClr val="00B0F0"/>
                </a:solidFill>
              </a:rPr>
              <a:t>BR1</a:t>
            </a:r>
            <a:r>
              <a:rPr lang="zh-CN" altLang="en-US" sz="2000">
                <a:solidFill>
                  <a:srgbClr val="00B0F0"/>
                </a:solidFill>
              </a:rPr>
              <a:t>属于核心资源，</a:t>
            </a:r>
            <a:r>
              <a:rPr lang="en-US" altLang="zh-CN" sz="2000">
                <a:solidFill>
                  <a:srgbClr val="00B0F0"/>
                </a:solidFill>
              </a:rPr>
              <a:t>BR2</a:t>
            </a:r>
            <a:r>
              <a:rPr lang="zh-CN" altLang="en-US" sz="2000">
                <a:solidFill>
                  <a:srgbClr val="00B0F0"/>
                </a:solidFill>
              </a:rPr>
              <a:t>属于关键业务、</a:t>
            </a:r>
            <a:r>
              <a:rPr lang="en-US" altLang="zh-CN" sz="2000">
                <a:solidFill>
                  <a:srgbClr val="00B0F0"/>
                </a:solidFill>
              </a:rPr>
              <a:t>BR3</a:t>
            </a:r>
            <a:r>
              <a:rPr lang="zh-CN" altLang="en-US" sz="2000">
                <a:solidFill>
                  <a:srgbClr val="00B0F0"/>
                </a:solidFill>
              </a:rPr>
              <a:t>属于成本结构，</a:t>
            </a:r>
            <a:r>
              <a:rPr lang="en-US" altLang="zh-CN" sz="2000">
                <a:solidFill>
                  <a:srgbClr val="00B0F0"/>
                </a:solidFill>
              </a:rPr>
              <a:t>BR4</a:t>
            </a:r>
            <a:r>
              <a:rPr lang="zh-CN" altLang="en-US" sz="2000">
                <a:solidFill>
                  <a:srgbClr val="00B0F0"/>
                </a:solidFill>
              </a:rPr>
              <a:t>属于收入来源，</a:t>
            </a:r>
            <a:r>
              <a:rPr lang="zh-CN" altLang="en-US" sz="2000" b="1">
                <a:solidFill>
                  <a:srgbClr val="00B0F0"/>
                </a:solidFill>
              </a:rPr>
              <a:t>每个业务需求目标</a:t>
            </a:r>
            <a:r>
              <a:rPr lang="en-US" altLang="zh-CN" sz="2000" b="1">
                <a:solidFill>
                  <a:srgbClr val="00B0F0"/>
                </a:solidFill>
              </a:rPr>
              <a:t>/</a:t>
            </a:r>
            <a:r>
              <a:rPr lang="zh-CN" altLang="en-US" sz="2000" b="1">
                <a:solidFill>
                  <a:srgbClr val="00B0F0"/>
                </a:solidFill>
              </a:rPr>
              <a:t>指标可由针对画布模型的评估而确定（比如</a:t>
            </a:r>
            <a:r>
              <a:rPr lang="en-US" altLang="zh-CN" sz="2000" b="1">
                <a:solidFill>
                  <a:srgbClr val="00B0F0"/>
                </a:solidFill>
              </a:rPr>
              <a:t>SWOT</a:t>
            </a:r>
            <a:r>
              <a:rPr lang="zh-CN" altLang="en-US" sz="2000" b="1">
                <a:solidFill>
                  <a:srgbClr val="00B0F0"/>
                </a:solidFill>
              </a:rPr>
              <a:t>分析）！</a:t>
            </a:r>
          </a:p>
        </p:txBody>
      </p:sp>
      <p:sp>
        <p:nvSpPr>
          <p:cNvPr id="31748" name="灯片编号占位符 1">
            <a:extLst>
              <a:ext uri="{FF2B5EF4-FFF2-40B4-BE49-F238E27FC236}">
                <a16:creationId xmlns:a16="http://schemas.microsoft.com/office/drawing/2014/main" id="{271B4A38-3DC0-A5AB-A041-86E62A717C9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010CEA3-02CF-4256-8610-BA0711C8E4AD}" type="slidenum">
              <a:rPr lang="en-US" altLang="zh-CN" smtClean="0">
                <a:latin typeface="Garamond" panose="02020404030301010803" pitchFamily="18" charset="0"/>
              </a:rPr>
              <a:pPr/>
              <a:t>30</a:t>
            </a:fld>
            <a:endParaRPr lang="en-US" altLang="zh-CN">
              <a:latin typeface="Garamond" panose="02020404030301010803"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E31ABBC7-4714-47EA-4687-9099DDF7C33E}"/>
              </a:ext>
            </a:extLst>
          </p:cNvPr>
          <p:cNvSpPr>
            <a:spLocks noGrp="1" noChangeArrowheads="1"/>
          </p:cNvSpPr>
          <p:nvPr>
            <p:ph type="title"/>
          </p:nvPr>
        </p:nvSpPr>
        <p:spPr/>
        <p:txBody>
          <a:bodyPr/>
          <a:lstStyle/>
          <a:p>
            <a:r>
              <a:rPr lang="zh-CN" altLang="en-US"/>
              <a:t>针对业务需求的系统特性</a:t>
            </a:r>
          </a:p>
        </p:txBody>
      </p:sp>
      <p:sp>
        <p:nvSpPr>
          <p:cNvPr id="32771" name="内容占位符 2">
            <a:extLst>
              <a:ext uri="{FF2B5EF4-FFF2-40B4-BE49-F238E27FC236}">
                <a16:creationId xmlns:a16="http://schemas.microsoft.com/office/drawing/2014/main" id="{4E9C73D6-5610-9661-910B-0A65331C1F93}"/>
              </a:ext>
            </a:extLst>
          </p:cNvPr>
          <p:cNvSpPr>
            <a:spLocks noGrp="1" noChangeArrowheads="1"/>
          </p:cNvSpPr>
          <p:nvPr>
            <p:ph idx="1"/>
          </p:nvPr>
        </p:nvSpPr>
        <p:spPr>
          <a:xfrm>
            <a:off x="457200" y="1143000"/>
            <a:ext cx="8458200" cy="4530725"/>
          </a:xfrm>
        </p:spPr>
        <p:txBody>
          <a:bodyPr/>
          <a:lstStyle/>
          <a:p>
            <a:r>
              <a:rPr lang="en-US" altLang="zh-CN" sz="2400"/>
              <a:t>SF1</a:t>
            </a:r>
            <a:r>
              <a:rPr lang="zh-CN" altLang="zh-CN" sz="2400"/>
              <a:t>：分析店铺商品库存，发现可能的商品积压、缺货和报废现象</a:t>
            </a:r>
            <a:r>
              <a:rPr lang="en-US" altLang="zh-CN" sz="2400"/>
              <a:t> </a:t>
            </a:r>
            <a:r>
              <a:rPr lang="en-US" altLang="zh-CN" sz="2400">
                <a:solidFill>
                  <a:srgbClr val="FF0000"/>
                </a:solidFill>
              </a:rPr>
              <a:t>BR1</a:t>
            </a:r>
            <a:r>
              <a:rPr lang="zh-CN" altLang="en-US" sz="2400">
                <a:solidFill>
                  <a:srgbClr val="FF0000"/>
                </a:solidFill>
              </a:rPr>
              <a:t>，</a:t>
            </a:r>
            <a:r>
              <a:rPr lang="en-US" altLang="zh-CN" sz="2400">
                <a:solidFill>
                  <a:srgbClr val="FF0000"/>
                </a:solidFill>
              </a:rPr>
              <a:t>BR3</a:t>
            </a:r>
            <a:endParaRPr lang="zh-CN" altLang="zh-CN" sz="2400">
              <a:solidFill>
                <a:srgbClr val="FF0000"/>
              </a:solidFill>
            </a:endParaRPr>
          </a:p>
          <a:p>
            <a:r>
              <a:rPr lang="en-US" altLang="zh-CN" sz="2400"/>
              <a:t>SF2</a:t>
            </a:r>
            <a:r>
              <a:rPr lang="zh-CN" altLang="zh-CN" sz="2400"/>
              <a:t>：根据市场变化调整销售的商品</a:t>
            </a:r>
            <a:r>
              <a:rPr lang="en-US" altLang="zh-CN" sz="2400"/>
              <a:t> </a:t>
            </a:r>
            <a:r>
              <a:rPr lang="en-US" altLang="zh-CN" sz="2400">
                <a:solidFill>
                  <a:srgbClr val="FF0000"/>
                </a:solidFill>
              </a:rPr>
              <a:t>BR1</a:t>
            </a:r>
            <a:r>
              <a:rPr lang="zh-CN" altLang="en-US" sz="2400">
                <a:solidFill>
                  <a:srgbClr val="FF0000"/>
                </a:solidFill>
              </a:rPr>
              <a:t>，</a:t>
            </a:r>
            <a:r>
              <a:rPr lang="en-US" altLang="zh-CN" sz="2400">
                <a:solidFill>
                  <a:srgbClr val="FF0000"/>
                </a:solidFill>
              </a:rPr>
              <a:t>BR3</a:t>
            </a:r>
            <a:r>
              <a:rPr lang="zh-CN" altLang="en-US" sz="2400">
                <a:solidFill>
                  <a:srgbClr val="FF0000"/>
                </a:solidFill>
              </a:rPr>
              <a:t>，</a:t>
            </a:r>
            <a:r>
              <a:rPr lang="en-US" altLang="zh-CN" sz="2400">
                <a:solidFill>
                  <a:srgbClr val="FF0000"/>
                </a:solidFill>
              </a:rPr>
              <a:t>BR4</a:t>
            </a:r>
            <a:endParaRPr lang="zh-CN" altLang="zh-CN" sz="2400">
              <a:solidFill>
                <a:srgbClr val="FF0000"/>
              </a:solidFill>
            </a:endParaRPr>
          </a:p>
          <a:p>
            <a:r>
              <a:rPr lang="en-US" altLang="zh-CN" sz="2400"/>
              <a:t>SF3</a:t>
            </a:r>
            <a:r>
              <a:rPr lang="zh-CN" altLang="zh-CN" sz="2400"/>
              <a:t>：制定促销手段，处理积压商品</a:t>
            </a:r>
            <a:r>
              <a:rPr lang="en-US" altLang="zh-CN" sz="2400"/>
              <a:t> </a:t>
            </a:r>
            <a:r>
              <a:rPr lang="en-US" altLang="zh-CN" sz="2400">
                <a:solidFill>
                  <a:srgbClr val="FF0000"/>
                </a:solidFill>
              </a:rPr>
              <a:t>BR1</a:t>
            </a:r>
            <a:r>
              <a:rPr lang="zh-CN" altLang="en-US" sz="2400">
                <a:solidFill>
                  <a:srgbClr val="FF0000"/>
                </a:solidFill>
              </a:rPr>
              <a:t>，</a:t>
            </a:r>
            <a:r>
              <a:rPr lang="en-US" altLang="zh-CN" sz="2400">
                <a:solidFill>
                  <a:srgbClr val="FF0000"/>
                </a:solidFill>
              </a:rPr>
              <a:t>BR3</a:t>
            </a:r>
            <a:r>
              <a:rPr lang="zh-CN" altLang="en-US" sz="2400">
                <a:solidFill>
                  <a:srgbClr val="FF0000"/>
                </a:solidFill>
              </a:rPr>
              <a:t>，</a:t>
            </a:r>
            <a:r>
              <a:rPr lang="en-US" altLang="zh-CN" sz="2400">
                <a:solidFill>
                  <a:srgbClr val="FF0000"/>
                </a:solidFill>
              </a:rPr>
              <a:t>BR4</a:t>
            </a:r>
            <a:endParaRPr lang="zh-CN" altLang="zh-CN" sz="2400"/>
          </a:p>
          <a:p>
            <a:r>
              <a:rPr lang="en-US" altLang="zh-CN" sz="2400"/>
              <a:t>SF4</a:t>
            </a:r>
            <a:r>
              <a:rPr lang="zh-CN" altLang="zh-CN" sz="2400"/>
              <a:t>：与生产厂家联合进行商品促销</a:t>
            </a:r>
            <a:r>
              <a:rPr lang="en-US" altLang="zh-CN" sz="2400"/>
              <a:t> </a:t>
            </a:r>
            <a:r>
              <a:rPr lang="en-US" altLang="zh-CN" sz="2400">
                <a:solidFill>
                  <a:srgbClr val="FF0000"/>
                </a:solidFill>
              </a:rPr>
              <a:t>BR1</a:t>
            </a:r>
            <a:r>
              <a:rPr lang="zh-CN" altLang="en-US" sz="2400">
                <a:solidFill>
                  <a:srgbClr val="FF0000"/>
                </a:solidFill>
              </a:rPr>
              <a:t>，</a:t>
            </a:r>
            <a:r>
              <a:rPr lang="en-US" altLang="zh-CN" sz="2400">
                <a:solidFill>
                  <a:srgbClr val="FF0000"/>
                </a:solidFill>
              </a:rPr>
              <a:t>BR3</a:t>
            </a:r>
            <a:r>
              <a:rPr lang="zh-CN" altLang="en-US" sz="2400">
                <a:solidFill>
                  <a:srgbClr val="FF0000"/>
                </a:solidFill>
              </a:rPr>
              <a:t>，</a:t>
            </a:r>
            <a:r>
              <a:rPr lang="en-US" altLang="zh-CN" sz="2400">
                <a:solidFill>
                  <a:srgbClr val="FF0000"/>
                </a:solidFill>
              </a:rPr>
              <a:t>BR4 </a:t>
            </a:r>
            <a:r>
              <a:rPr lang="en-US" altLang="zh-CN" sz="2400" b="1"/>
              <a:t>CH</a:t>
            </a:r>
            <a:endParaRPr lang="zh-CN" altLang="zh-CN" sz="2400" b="1"/>
          </a:p>
          <a:p>
            <a:r>
              <a:rPr lang="en-US" altLang="zh-CN" sz="2400"/>
              <a:t>SF5</a:t>
            </a:r>
            <a:r>
              <a:rPr lang="zh-CN" altLang="zh-CN" sz="2400"/>
              <a:t>：制定促销手段进行销售竞争</a:t>
            </a:r>
            <a:r>
              <a:rPr lang="en-US" altLang="zh-CN" sz="2400"/>
              <a:t> </a:t>
            </a:r>
            <a:r>
              <a:rPr lang="en-US" altLang="zh-CN" sz="2400">
                <a:solidFill>
                  <a:srgbClr val="FF0000"/>
                </a:solidFill>
              </a:rPr>
              <a:t>BR1</a:t>
            </a:r>
            <a:r>
              <a:rPr lang="zh-CN" altLang="en-US" sz="2400">
                <a:solidFill>
                  <a:srgbClr val="FF0000"/>
                </a:solidFill>
              </a:rPr>
              <a:t>，</a:t>
            </a:r>
            <a:r>
              <a:rPr lang="en-US" altLang="zh-CN" sz="2400">
                <a:solidFill>
                  <a:srgbClr val="FF0000"/>
                </a:solidFill>
              </a:rPr>
              <a:t>BR4 </a:t>
            </a:r>
            <a:r>
              <a:rPr lang="en-US" altLang="zh-CN" sz="2400" b="1"/>
              <a:t>CH</a:t>
            </a:r>
            <a:endParaRPr lang="zh-CN" altLang="zh-CN" sz="2400">
              <a:solidFill>
                <a:srgbClr val="FF0000"/>
              </a:solidFill>
            </a:endParaRPr>
          </a:p>
          <a:p>
            <a:r>
              <a:rPr lang="en-US" altLang="zh-CN" sz="2400"/>
              <a:t>SF6</a:t>
            </a:r>
            <a:r>
              <a:rPr lang="zh-CN" altLang="zh-CN" sz="2400"/>
              <a:t>：掌握员工变动和授权情况</a:t>
            </a:r>
            <a:r>
              <a:rPr lang="en-US" altLang="zh-CN" sz="2400"/>
              <a:t> </a:t>
            </a:r>
            <a:r>
              <a:rPr lang="en-US" altLang="zh-CN" sz="2400">
                <a:solidFill>
                  <a:srgbClr val="FF0000"/>
                </a:solidFill>
              </a:rPr>
              <a:t>BR2</a:t>
            </a:r>
            <a:endParaRPr lang="zh-CN" altLang="zh-CN" sz="2400">
              <a:solidFill>
                <a:srgbClr val="FF0000"/>
              </a:solidFill>
            </a:endParaRPr>
          </a:p>
          <a:p>
            <a:r>
              <a:rPr lang="en-US" altLang="zh-CN" sz="2400"/>
              <a:t>SF7</a:t>
            </a:r>
            <a:r>
              <a:rPr lang="zh-CN" altLang="zh-CN" sz="2400"/>
              <a:t>：处理商品入库与出库</a:t>
            </a:r>
            <a:r>
              <a:rPr lang="en-US" altLang="zh-CN" sz="2400"/>
              <a:t> </a:t>
            </a:r>
            <a:r>
              <a:rPr lang="en-US" altLang="zh-CN" sz="2400">
                <a:solidFill>
                  <a:srgbClr val="FF0000"/>
                </a:solidFill>
              </a:rPr>
              <a:t>BR1</a:t>
            </a:r>
            <a:endParaRPr lang="zh-CN" altLang="zh-CN" sz="2400">
              <a:solidFill>
                <a:srgbClr val="FF0000"/>
              </a:solidFill>
            </a:endParaRPr>
          </a:p>
          <a:p>
            <a:r>
              <a:rPr lang="en-US" altLang="zh-CN" sz="2400"/>
              <a:t>SF8</a:t>
            </a:r>
            <a:r>
              <a:rPr lang="zh-CN" altLang="zh-CN" sz="2400"/>
              <a:t>：发展会员，提高顾客回头率</a:t>
            </a:r>
            <a:r>
              <a:rPr lang="en-US" altLang="zh-CN" sz="2400"/>
              <a:t> </a:t>
            </a:r>
            <a:r>
              <a:rPr lang="en-US" altLang="zh-CN" sz="2400">
                <a:solidFill>
                  <a:srgbClr val="FF0000"/>
                </a:solidFill>
              </a:rPr>
              <a:t>BR4 </a:t>
            </a:r>
            <a:r>
              <a:rPr lang="en-US" altLang="zh-CN" sz="2400" b="1"/>
              <a:t>CR</a:t>
            </a:r>
            <a:endParaRPr lang="zh-CN" altLang="zh-CN" sz="2400" b="1"/>
          </a:p>
          <a:p>
            <a:r>
              <a:rPr lang="en-US" altLang="zh-CN" sz="2400"/>
              <a:t>SF9</a:t>
            </a:r>
            <a:r>
              <a:rPr lang="zh-CN" altLang="zh-CN" sz="2400"/>
              <a:t>：允许积分兑换商品和赠送吸引会员的礼品，提高会员满意度</a:t>
            </a:r>
            <a:r>
              <a:rPr lang="en-US" altLang="zh-CN" sz="2400"/>
              <a:t> </a:t>
            </a:r>
            <a:r>
              <a:rPr lang="en-US" altLang="zh-CN" sz="2400">
                <a:solidFill>
                  <a:srgbClr val="FF0000"/>
                </a:solidFill>
              </a:rPr>
              <a:t>BR3</a:t>
            </a:r>
            <a:r>
              <a:rPr lang="zh-CN" altLang="en-US" sz="2400">
                <a:solidFill>
                  <a:srgbClr val="FF0000"/>
                </a:solidFill>
              </a:rPr>
              <a:t>，</a:t>
            </a:r>
            <a:r>
              <a:rPr lang="en-US" altLang="zh-CN" sz="2400">
                <a:solidFill>
                  <a:srgbClr val="FF0000"/>
                </a:solidFill>
              </a:rPr>
              <a:t>BR4 </a:t>
            </a:r>
            <a:r>
              <a:rPr lang="en-US" altLang="zh-CN" sz="2400" b="1"/>
              <a:t>CR</a:t>
            </a:r>
            <a:endParaRPr lang="zh-CN" altLang="zh-CN" sz="2400">
              <a:solidFill>
                <a:srgbClr val="FF0000"/>
              </a:solidFill>
            </a:endParaRPr>
          </a:p>
          <a:p>
            <a:r>
              <a:rPr lang="en-US" altLang="zh-CN" sz="2400"/>
              <a:t>SF10</a:t>
            </a:r>
            <a:r>
              <a:rPr lang="zh-CN" altLang="zh-CN" sz="2400"/>
              <a:t>：帮助收银员处理销售与退货任务</a:t>
            </a:r>
            <a:r>
              <a:rPr lang="en-US" altLang="zh-CN" sz="2400"/>
              <a:t> </a:t>
            </a:r>
            <a:r>
              <a:rPr lang="en-US" altLang="zh-CN" sz="2400">
                <a:solidFill>
                  <a:srgbClr val="FF0000"/>
                </a:solidFill>
              </a:rPr>
              <a:t>BR2</a:t>
            </a:r>
            <a:endParaRPr lang="zh-CN" altLang="en-US" sz="2400"/>
          </a:p>
        </p:txBody>
      </p:sp>
      <p:sp>
        <p:nvSpPr>
          <p:cNvPr id="32772" name="灯片编号占位符 1">
            <a:extLst>
              <a:ext uri="{FF2B5EF4-FFF2-40B4-BE49-F238E27FC236}">
                <a16:creationId xmlns:a16="http://schemas.microsoft.com/office/drawing/2014/main" id="{FAD25711-E36B-EBA6-B3BA-D151F5A0939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BF90F67-BF79-42D0-AD20-2415D4F2704B}" type="slidenum">
              <a:rPr lang="en-US" altLang="zh-CN" smtClean="0">
                <a:latin typeface="Garamond" panose="02020404030301010803" pitchFamily="18" charset="0"/>
              </a:rPr>
              <a:pPr/>
              <a:t>31</a:t>
            </a:fld>
            <a:endParaRPr lang="en-US" altLang="zh-CN">
              <a:latin typeface="Garamond" panose="02020404030301010803"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a:extLst>
              <a:ext uri="{FF2B5EF4-FFF2-40B4-BE49-F238E27FC236}">
                <a16:creationId xmlns:a16="http://schemas.microsoft.com/office/drawing/2014/main" id="{37B95D50-CE3D-0A92-9AF5-E9F34D652900}"/>
              </a:ext>
            </a:extLst>
          </p:cNvPr>
          <p:cNvSpPr>
            <a:spLocks noGrp="1" noChangeArrowheads="1"/>
          </p:cNvSpPr>
          <p:nvPr>
            <p:ph type="title"/>
          </p:nvPr>
        </p:nvSpPr>
        <p:spPr/>
        <p:txBody>
          <a:bodyPr/>
          <a:lstStyle/>
          <a:p>
            <a:r>
              <a:rPr lang="zh-CN" altLang="en-US"/>
              <a:t>业务需求级别的抽象用例</a:t>
            </a:r>
          </a:p>
        </p:txBody>
      </p:sp>
      <p:sp>
        <p:nvSpPr>
          <p:cNvPr id="33795" name="内容占位符 2">
            <a:extLst>
              <a:ext uri="{FF2B5EF4-FFF2-40B4-BE49-F238E27FC236}">
                <a16:creationId xmlns:a16="http://schemas.microsoft.com/office/drawing/2014/main" id="{5CC4F527-508F-EFE7-4F93-482E5698A760}"/>
              </a:ext>
            </a:extLst>
          </p:cNvPr>
          <p:cNvSpPr>
            <a:spLocks noGrp="1" noChangeArrowheads="1"/>
          </p:cNvSpPr>
          <p:nvPr>
            <p:ph idx="1"/>
          </p:nvPr>
        </p:nvSpPr>
        <p:spPr/>
        <p:txBody>
          <a:bodyPr/>
          <a:lstStyle/>
          <a:p>
            <a:r>
              <a:rPr lang="zh-CN" altLang="en-US"/>
              <a:t>用例</a:t>
            </a:r>
            <a:r>
              <a:rPr lang="en-US" altLang="zh-CN"/>
              <a:t>x</a:t>
            </a:r>
            <a:r>
              <a:rPr lang="zh-CN" altLang="en-US"/>
              <a:t>：商品管理</a:t>
            </a:r>
            <a:endParaRPr lang="en-US" altLang="zh-CN"/>
          </a:p>
          <a:p>
            <a:r>
              <a:rPr lang="zh-CN" altLang="en-US"/>
              <a:t>级别：概要（抽象）</a:t>
            </a:r>
            <a:endParaRPr lang="en-US" altLang="zh-CN"/>
          </a:p>
          <a:p>
            <a:r>
              <a:rPr lang="zh-CN" altLang="en-US"/>
              <a:t>目标：减少</a:t>
            </a:r>
            <a:r>
              <a:rPr lang="zh-CN" altLang="zh-CN" sz="3200"/>
              <a:t>商品积压、缺货和报废的现象</a:t>
            </a:r>
            <a:endParaRPr lang="en-US" altLang="zh-CN" sz="3200"/>
          </a:p>
          <a:p>
            <a:r>
              <a:rPr lang="zh-CN" altLang="en-US" sz="3200"/>
              <a:t>场景</a:t>
            </a:r>
            <a:endParaRPr lang="en-US" altLang="zh-CN" sz="3200"/>
          </a:p>
          <a:p>
            <a:pPr lvl="1"/>
            <a:r>
              <a:rPr lang="en-US" altLang="zh-CN" sz="2800"/>
              <a:t>1</a:t>
            </a:r>
            <a:r>
              <a:rPr lang="zh-CN" altLang="en-US" sz="2800"/>
              <a:t>、</a:t>
            </a:r>
            <a:r>
              <a:rPr lang="zh-CN" altLang="zh-CN" sz="2800"/>
              <a:t>分析店铺商品库存，发现可能的商品积压、缺货和报废现象</a:t>
            </a:r>
          </a:p>
          <a:p>
            <a:pPr lvl="1"/>
            <a:r>
              <a:rPr lang="en-US" altLang="zh-CN" sz="2800"/>
              <a:t>2</a:t>
            </a:r>
            <a:r>
              <a:rPr lang="zh-CN" altLang="en-US" sz="2800"/>
              <a:t>、</a:t>
            </a:r>
            <a:r>
              <a:rPr lang="zh-CN" altLang="zh-CN" sz="2800"/>
              <a:t>制定促销手段，处理积压商品</a:t>
            </a:r>
            <a:endParaRPr lang="en-US" altLang="zh-CN" sz="2800"/>
          </a:p>
          <a:p>
            <a:r>
              <a:rPr lang="en-US" altLang="zh-CN" sz="3200"/>
              <a:t>…</a:t>
            </a:r>
            <a:endParaRPr lang="zh-CN" altLang="en-US"/>
          </a:p>
        </p:txBody>
      </p:sp>
      <p:sp>
        <p:nvSpPr>
          <p:cNvPr id="33796" name="灯片编号占位符 1">
            <a:extLst>
              <a:ext uri="{FF2B5EF4-FFF2-40B4-BE49-F238E27FC236}">
                <a16:creationId xmlns:a16="http://schemas.microsoft.com/office/drawing/2014/main" id="{419BE029-01CA-DB45-5B7B-04C0D1CB8DB0}"/>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6B51086-E7AE-4DE2-A0F6-FAC59B497E57}" type="slidenum">
              <a:rPr lang="en-US" altLang="zh-CN" smtClean="0">
                <a:latin typeface="Garamond" panose="02020404030301010803" pitchFamily="18" charset="0"/>
              </a:rPr>
              <a:pPr/>
              <a:t>32</a:t>
            </a:fld>
            <a:endParaRPr lang="en-US" altLang="zh-CN">
              <a:latin typeface="Garamond" panose="02020404030301010803"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D5C97EFA-325A-50BE-AB8E-2D4793BEA9E7}"/>
              </a:ext>
            </a:extLst>
          </p:cNvPr>
          <p:cNvSpPr>
            <a:spLocks noGrp="1" noChangeArrowheads="1"/>
          </p:cNvSpPr>
          <p:nvPr>
            <p:ph type="title"/>
          </p:nvPr>
        </p:nvSpPr>
        <p:spPr/>
        <p:txBody>
          <a:bodyPr/>
          <a:lstStyle/>
          <a:p>
            <a:pPr eaLnBrk="1" hangingPunct="1"/>
            <a:r>
              <a:rPr lang="zh-CN" altLang="en-US" sz="3800"/>
              <a:t>用户需求（</a:t>
            </a:r>
            <a:r>
              <a:rPr lang="en-US" altLang="zh-CN" sz="3800"/>
              <a:t>User Requirement</a:t>
            </a:r>
            <a:r>
              <a:rPr lang="zh-CN" altLang="en-US" sz="3800"/>
              <a:t>，</a:t>
            </a:r>
            <a:r>
              <a:rPr lang="en-US" altLang="zh-CN" sz="3800"/>
              <a:t>UR</a:t>
            </a:r>
            <a:r>
              <a:rPr lang="zh-CN" altLang="en-US" sz="3800"/>
              <a:t>）</a:t>
            </a:r>
          </a:p>
        </p:txBody>
      </p:sp>
      <p:sp>
        <p:nvSpPr>
          <p:cNvPr id="34819" name="Rectangle 3">
            <a:extLst>
              <a:ext uri="{FF2B5EF4-FFF2-40B4-BE49-F238E27FC236}">
                <a16:creationId xmlns:a16="http://schemas.microsoft.com/office/drawing/2014/main" id="{7DC633A2-8FE4-AE31-A605-9555D44446AA}"/>
              </a:ext>
            </a:extLst>
          </p:cNvPr>
          <p:cNvSpPr>
            <a:spLocks noGrp="1" noChangeArrowheads="1"/>
          </p:cNvSpPr>
          <p:nvPr>
            <p:ph type="body" idx="1"/>
          </p:nvPr>
        </p:nvSpPr>
        <p:spPr>
          <a:xfrm>
            <a:off x="457200" y="1417638"/>
            <a:ext cx="8229600" cy="4713287"/>
          </a:xfrm>
        </p:spPr>
        <p:txBody>
          <a:bodyPr/>
          <a:lstStyle/>
          <a:p>
            <a:pPr eaLnBrk="1" hangingPunct="1">
              <a:lnSpc>
                <a:spcPct val="90000"/>
              </a:lnSpc>
            </a:pPr>
            <a:r>
              <a:rPr lang="zh-CN" altLang="en-US" sz="2400"/>
              <a:t>执行实际工作的用户对系统所能完成的具体任务的期望，描述了系统能够帮助用户做些什么</a:t>
            </a:r>
          </a:p>
          <a:p>
            <a:pPr lvl="1" eaLnBrk="1" hangingPunct="1">
              <a:lnSpc>
                <a:spcPct val="90000"/>
              </a:lnSpc>
            </a:pPr>
            <a:r>
              <a:rPr lang="zh-CN" altLang="en-US" sz="2000"/>
              <a:t>直接用户</a:t>
            </a:r>
          </a:p>
          <a:p>
            <a:pPr lvl="1" eaLnBrk="1" hangingPunct="1">
              <a:lnSpc>
                <a:spcPct val="90000"/>
              </a:lnSpc>
            </a:pPr>
            <a:r>
              <a:rPr lang="zh-CN" altLang="en-US" sz="2000"/>
              <a:t>间接用户：通用、公共服务软件等用户无法确定的系统 </a:t>
            </a:r>
          </a:p>
          <a:p>
            <a:pPr eaLnBrk="1" hangingPunct="1">
              <a:lnSpc>
                <a:spcPct val="90000"/>
              </a:lnSpc>
            </a:pPr>
            <a:endParaRPr lang="en-US" altLang="zh-CN" sz="800"/>
          </a:p>
          <a:p>
            <a:pPr eaLnBrk="1" hangingPunct="1">
              <a:lnSpc>
                <a:spcPct val="90000"/>
              </a:lnSpc>
            </a:pPr>
            <a:r>
              <a:rPr lang="zh-CN" altLang="en-US" sz="2400"/>
              <a:t>基本表达方式：**用户可以使用系统完成**任务</a:t>
            </a:r>
            <a:endParaRPr lang="en-US" altLang="zh-CN" sz="2400"/>
          </a:p>
          <a:p>
            <a:pPr lvl="1" eaLnBrk="1" hangingPunct="1">
              <a:lnSpc>
                <a:spcPct val="90000"/>
              </a:lnSpc>
            </a:pPr>
            <a:r>
              <a:rPr lang="zh-CN" altLang="en-US" sz="2000"/>
              <a:t>用户任务应是有价值的活动（</a:t>
            </a:r>
            <a:r>
              <a:rPr lang="zh-CN" altLang="en-US" sz="2000" b="1"/>
              <a:t>客户洞察</a:t>
            </a:r>
            <a:r>
              <a:rPr lang="zh-CN" altLang="en-US" sz="2000"/>
              <a:t>） ，并具有较强的目标性（</a:t>
            </a:r>
            <a:r>
              <a:rPr lang="zh-CN" altLang="en-US" sz="2000" b="1"/>
              <a:t>细化的讲故事与场景</a:t>
            </a:r>
            <a:r>
              <a:rPr lang="zh-CN" altLang="en-US" sz="2000"/>
              <a:t>） </a:t>
            </a:r>
            <a:endParaRPr lang="en-US" altLang="zh-CN" sz="2000"/>
          </a:p>
          <a:p>
            <a:pPr lvl="1" eaLnBrk="1" hangingPunct="1">
              <a:lnSpc>
                <a:spcPct val="90000"/>
              </a:lnSpc>
            </a:pPr>
            <a:r>
              <a:rPr lang="zh-CN" altLang="en-US" sz="2000"/>
              <a:t>对所有的用户需求，都应该有充分的问题域知识作为背景支持</a:t>
            </a:r>
          </a:p>
          <a:p>
            <a:pPr eaLnBrk="1" hangingPunct="1">
              <a:lnSpc>
                <a:spcPct val="90000"/>
              </a:lnSpc>
            </a:pPr>
            <a:endParaRPr lang="en-US" altLang="zh-CN" sz="800"/>
          </a:p>
          <a:p>
            <a:pPr eaLnBrk="1" hangingPunct="1">
              <a:lnSpc>
                <a:spcPct val="90000"/>
              </a:lnSpc>
            </a:pPr>
            <a:r>
              <a:rPr lang="zh-CN" altLang="en-US" sz="2400"/>
              <a:t>特性</a:t>
            </a:r>
          </a:p>
          <a:p>
            <a:pPr lvl="1" eaLnBrk="1" hangingPunct="1">
              <a:lnSpc>
                <a:spcPct val="90000"/>
              </a:lnSpc>
            </a:pPr>
            <a:r>
              <a:rPr lang="zh-CN" altLang="en-US" sz="2000"/>
              <a:t>模糊、不清晰：允许使用形容词和副词 </a:t>
            </a:r>
          </a:p>
          <a:p>
            <a:pPr lvl="1" eaLnBrk="1" hangingPunct="1">
              <a:lnSpc>
                <a:spcPct val="90000"/>
              </a:lnSpc>
            </a:pPr>
            <a:r>
              <a:rPr lang="zh-CN" altLang="en-US" sz="2000"/>
              <a:t>多特性混杂：允许混合功能和非功能性需求 </a:t>
            </a:r>
          </a:p>
          <a:p>
            <a:pPr lvl="1" eaLnBrk="1" hangingPunct="1">
              <a:lnSpc>
                <a:spcPct val="90000"/>
              </a:lnSpc>
            </a:pPr>
            <a:r>
              <a:rPr lang="zh-CN" altLang="en-US" sz="2000"/>
              <a:t>多逻辑混杂：一条用户需求所代表的任务需多次系统交互才能完成</a:t>
            </a:r>
            <a:endParaRPr lang="en-US" altLang="zh-CN" sz="2000"/>
          </a:p>
          <a:p>
            <a:pPr lvl="2" eaLnBrk="1" hangingPunct="1">
              <a:lnSpc>
                <a:spcPct val="90000"/>
              </a:lnSpc>
            </a:pPr>
            <a:r>
              <a:rPr lang="zh-CN" altLang="en-US" sz="1600"/>
              <a:t> </a:t>
            </a:r>
            <a:r>
              <a:rPr lang="zh-CN" altLang="en-US" sz="1800"/>
              <a:t>需求开发阶段可视作从用户需要解决的问题到用户与系统的一系列交互的转化，此过程中用户的输入与获得的反馈不断精化，但系统本身仍被视作一个整体，留待后续设计阶段确定模块划分与结构</a:t>
            </a:r>
          </a:p>
        </p:txBody>
      </p:sp>
      <p:sp>
        <p:nvSpPr>
          <p:cNvPr id="34820" name="灯片编号占位符 1">
            <a:extLst>
              <a:ext uri="{FF2B5EF4-FFF2-40B4-BE49-F238E27FC236}">
                <a16:creationId xmlns:a16="http://schemas.microsoft.com/office/drawing/2014/main" id="{FB4C8D8F-1EFB-4F35-A708-FE69B78CF62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8EB3E1E-BB58-442B-BF53-9728996B8A04}" type="slidenum">
              <a:rPr lang="en-US" altLang="zh-CN" smtClean="0">
                <a:latin typeface="Garamond" panose="02020404030301010803" pitchFamily="18" charset="0"/>
              </a:rPr>
              <a:pPr/>
              <a:t>33</a:t>
            </a:fld>
            <a:endParaRPr lang="en-US" altLang="zh-CN">
              <a:latin typeface="Garamond" panose="02020404030301010803"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a:extLst>
              <a:ext uri="{FF2B5EF4-FFF2-40B4-BE49-F238E27FC236}">
                <a16:creationId xmlns:a16="http://schemas.microsoft.com/office/drawing/2014/main" id="{888DDD32-7063-57FD-8714-638D244D84FC}"/>
              </a:ext>
            </a:extLst>
          </p:cNvPr>
          <p:cNvSpPr>
            <a:spLocks noGrp="1" noChangeArrowheads="1"/>
          </p:cNvSpPr>
          <p:nvPr>
            <p:ph type="title"/>
          </p:nvPr>
        </p:nvSpPr>
        <p:spPr/>
        <p:txBody>
          <a:bodyPr/>
          <a:lstStyle/>
          <a:p>
            <a:r>
              <a:rPr lang="zh-CN" altLang="en-US"/>
              <a:t>用户需求示例：连锁商店销售系统</a:t>
            </a:r>
          </a:p>
        </p:txBody>
      </p:sp>
      <p:sp>
        <p:nvSpPr>
          <p:cNvPr id="35843" name="内容占位符 2">
            <a:extLst>
              <a:ext uri="{FF2B5EF4-FFF2-40B4-BE49-F238E27FC236}">
                <a16:creationId xmlns:a16="http://schemas.microsoft.com/office/drawing/2014/main" id="{F89B6C06-CEB1-CD59-EEF7-42F0A21BFE09}"/>
              </a:ext>
            </a:extLst>
          </p:cNvPr>
          <p:cNvSpPr>
            <a:spLocks noGrp="1" noChangeArrowheads="1"/>
          </p:cNvSpPr>
          <p:nvPr>
            <p:ph idx="1"/>
          </p:nvPr>
        </p:nvSpPr>
        <p:spPr>
          <a:xfrm>
            <a:off x="457200" y="990600"/>
            <a:ext cx="8229600" cy="5140325"/>
          </a:xfrm>
        </p:spPr>
        <p:txBody>
          <a:bodyPr/>
          <a:lstStyle/>
          <a:p>
            <a:r>
              <a:rPr lang="zh-CN" altLang="en-US" sz="2800"/>
              <a:t>用例</a:t>
            </a:r>
            <a:r>
              <a:rPr lang="en-US" altLang="zh-CN" sz="2800"/>
              <a:t>1.1</a:t>
            </a:r>
            <a:r>
              <a:rPr lang="zh-CN" altLang="en-US" sz="2800"/>
              <a:t>：销售处理</a:t>
            </a:r>
            <a:endParaRPr lang="en-US" altLang="zh-CN" sz="2800"/>
          </a:p>
          <a:p>
            <a:r>
              <a:rPr lang="zh-CN" altLang="en-US" sz="2800"/>
              <a:t>级别：用户需求</a:t>
            </a:r>
            <a:endParaRPr lang="en-US" altLang="zh-CN" sz="2800"/>
          </a:p>
          <a:p>
            <a:r>
              <a:rPr lang="zh-CN" altLang="en-US" sz="2800"/>
              <a:t>目标：</a:t>
            </a:r>
            <a:r>
              <a:rPr lang="zh-CN" altLang="zh-CN" sz="2800"/>
              <a:t>快速、正确地完成商品销售</a:t>
            </a:r>
            <a:endParaRPr lang="en-US" altLang="zh-CN" sz="2800"/>
          </a:p>
          <a:p>
            <a:r>
              <a:rPr lang="zh-CN" altLang="en-US" sz="2800"/>
              <a:t>场景</a:t>
            </a:r>
            <a:endParaRPr lang="en-US" altLang="zh-CN" sz="2800"/>
          </a:p>
          <a:p>
            <a:pPr lvl="1"/>
            <a:r>
              <a:rPr lang="zh-CN" altLang="en-US" sz="2400"/>
              <a:t>收银员可以逐一输入销售商品，系统记录并显示商品列表（</a:t>
            </a:r>
            <a:r>
              <a:rPr lang="en-US" altLang="zh-CN" sz="2000"/>
              <a:t>UR1</a:t>
            </a:r>
            <a:r>
              <a:rPr lang="zh-CN" altLang="en-US" sz="2000"/>
              <a:t>）</a:t>
            </a:r>
            <a:endParaRPr lang="en-US" altLang="zh-CN" sz="2000"/>
          </a:p>
          <a:p>
            <a:pPr lvl="1"/>
            <a:r>
              <a:rPr lang="zh-CN" altLang="en-US" sz="2400"/>
              <a:t>系统结合促销策略，计算商品账单，收银员处理付款情况</a:t>
            </a:r>
            <a:r>
              <a:rPr lang="zh-CN" altLang="en-US" sz="2800"/>
              <a:t>（</a:t>
            </a:r>
            <a:r>
              <a:rPr lang="en-US" altLang="zh-CN" sz="2400"/>
              <a:t>UR2</a:t>
            </a:r>
            <a:r>
              <a:rPr lang="zh-CN" altLang="en-US" sz="2400"/>
              <a:t>）</a:t>
            </a:r>
            <a:endParaRPr lang="en-US" altLang="zh-CN" sz="2400"/>
          </a:p>
          <a:p>
            <a:pPr lvl="1"/>
            <a:r>
              <a:rPr lang="zh-CN" altLang="en-US" sz="2400"/>
              <a:t>系统记录销售信息，收银员使用系统打印收据</a:t>
            </a:r>
            <a:r>
              <a:rPr lang="zh-CN" altLang="en-US" sz="2800"/>
              <a:t>（</a:t>
            </a:r>
            <a:r>
              <a:rPr lang="en-US" altLang="zh-CN" sz="2400"/>
              <a:t>UR3</a:t>
            </a:r>
            <a:r>
              <a:rPr lang="zh-CN" altLang="en-US" sz="2400"/>
              <a:t>）</a:t>
            </a:r>
            <a:endParaRPr lang="en-US" altLang="zh-CN" sz="2400"/>
          </a:p>
          <a:p>
            <a:r>
              <a:rPr lang="zh-CN" altLang="en-US" sz="2800"/>
              <a:t>扩展场景</a:t>
            </a:r>
            <a:endParaRPr lang="en-US" altLang="zh-CN" sz="2800"/>
          </a:p>
          <a:p>
            <a:pPr lvl="1"/>
            <a:r>
              <a:rPr lang="zh-CN" altLang="en-US" sz="2400" i="1"/>
              <a:t>系统记录会员用户积分，收银员使用积分抵扣货款</a:t>
            </a:r>
            <a:endParaRPr lang="en-US" altLang="zh-CN" sz="2400" i="1"/>
          </a:p>
        </p:txBody>
      </p:sp>
      <p:sp>
        <p:nvSpPr>
          <p:cNvPr id="35844" name="灯片编号占位符 1">
            <a:extLst>
              <a:ext uri="{FF2B5EF4-FFF2-40B4-BE49-F238E27FC236}">
                <a16:creationId xmlns:a16="http://schemas.microsoft.com/office/drawing/2014/main" id="{09FCEEFE-2892-A7D9-F48F-9D66105BD86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359B195-3843-4386-BB24-C00D1525C73A}" type="slidenum">
              <a:rPr lang="en-US" altLang="zh-CN" smtClean="0">
                <a:latin typeface="Garamond" panose="02020404030301010803" pitchFamily="18" charset="0"/>
              </a:rPr>
              <a:pPr/>
              <a:t>34</a:t>
            </a:fld>
            <a:endParaRPr lang="en-US" altLang="zh-CN">
              <a:latin typeface="Garamond" panose="02020404030301010803"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27F1EB00-5F30-3696-ABF4-BF91BA2C5B00}"/>
              </a:ext>
            </a:extLst>
          </p:cNvPr>
          <p:cNvSpPr>
            <a:spLocks noGrp="1" noChangeArrowheads="1"/>
          </p:cNvSpPr>
          <p:nvPr>
            <p:ph type="title"/>
          </p:nvPr>
        </p:nvSpPr>
        <p:spPr/>
        <p:txBody>
          <a:bodyPr/>
          <a:lstStyle/>
          <a:p>
            <a:pPr eaLnBrk="1" hangingPunct="1"/>
            <a:r>
              <a:rPr lang="zh-CN" altLang="en-US" sz="3800"/>
              <a:t>系统级需求（</a:t>
            </a:r>
            <a:r>
              <a:rPr lang="en-US" altLang="zh-CN" sz="3800"/>
              <a:t>System Requirement</a:t>
            </a:r>
            <a:r>
              <a:rPr lang="zh-CN" altLang="en-US" sz="3800"/>
              <a:t>，</a:t>
            </a:r>
            <a:r>
              <a:rPr lang="en-US" altLang="zh-CN" sz="3800"/>
              <a:t>SR</a:t>
            </a:r>
            <a:r>
              <a:rPr lang="zh-CN" altLang="en-US" sz="3800"/>
              <a:t>）</a:t>
            </a:r>
          </a:p>
        </p:txBody>
      </p:sp>
      <p:sp>
        <p:nvSpPr>
          <p:cNvPr id="36867" name="Rectangle 3">
            <a:extLst>
              <a:ext uri="{FF2B5EF4-FFF2-40B4-BE49-F238E27FC236}">
                <a16:creationId xmlns:a16="http://schemas.microsoft.com/office/drawing/2014/main" id="{E8C2591B-A968-AD62-2E7E-88B6E974F232}"/>
              </a:ext>
            </a:extLst>
          </p:cNvPr>
          <p:cNvSpPr>
            <a:spLocks noGrp="1" noChangeArrowheads="1"/>
          </p:cNvSpPr>
          <p:nvPr>
            <p:ph type="body" idx="1"/>
          </p:nvPr>
        </p:nvSpPr>
        <p:spPr/>
        <p:txBody>
          <a:bodyPr/>
          <a:lstStyle/>
          <a:p>
            <a:pPr eaLnBrk="1" hangingPunct="1">
              <a:lnSpc>
                <a:spcPct val="90000"/>
              </a:lnSpc>
            </a:pPr>
            <a:r>
              <a:rPr lang="zh-CN" altLang="en-US" sz="2600"/>
              <a:t>用户对系统行为的期望，一系列的系统行为联系在一起可以帮助用户完成任务，满足业务需求 </a:t>
            </a:r>
          </a:p>
          <a:p>
            <a:pPr eaLnBrk="1" hangingPunct="1">
              <a:lnSpc>
                <a:spcPct val="90000"/>
              </a:lnSpc>
            </a:pPr>
            <a:r>
              <a:rPr lang="zh-CN" altLang="en-US" sz="2600"/>
              <a:t>系统需求可以直接映射为系统行为（对应需求规格说明），定义了系统中需要实现的功能，描述了开发人员需要实现什么 </a:t>
            </a:r>
          </a:p>
          <a:p>
            <a:pPr eaLnBrk="1" hangingPunct="1">
              <a:lnSpc>
                <a:spcPct val="90000"/>
              </a:lnSpc>
            </a:pPr>
            <a:r>
              <a:rPr lang="zh-CN" altLang="en-US" sz="2600"/>
              <a:t>将用户需求转化为系统需求的过程是一个复杂的过程</a:t>
            </a:r>
          </a:p>
          <a:p>
            <a:pPr lvl="1" eaLnBrk="1" hangingPunct="1">
              <a:lnSpc>
                <a:spcPct val="90000"/>
              </a:lnSpc>
            </a:pPr>
            <a:r>
              <a:rPr lang="zh-CN" altLang="en-US" sz="2200"/>
              <a:t>首先需要分析问题领域及其特性，从中发现问题域和计算机系统的共享知识，建立系统的知识模型；</a:t>
            </a:r>
          </a:p>
          <a:p>
            <a:pPr lvl="1" eaLnBrk="1" hangingPunct="1">
              <a:lnSpc>
                <a:spcPct val="90000"/>
              </a:lnSpc>
            </a:pPr>
            <a:r>
              <a:rPr lang="zh-CN" altLang="en-US" sz="2200"/>
              <a:t>然后将用户需求部署到系统模型当中，即定义系列的系统行为，让它们联合起来实现用户需求，每一个系统行为即为一个系统需求。</a:t>
            </a:r>
          </a:p>
          <a:p>
            <a:pPr lvl="1" eaLnBrk="1" hangingPunct="1">
              <a:lnSpc>
                <a:spcPct val="90000"/>
              </a:lnSpc>
            </a:pPr>
            <a:r>
              <a:rPr lang="zh-CN" altLang="en-US" sz="2200"/>
              <a:t>该过程就是需求工程当中最为重要的需求分析活动，又称建模与分析活动。 </a:t>
            </a:r>
          </a:p>
        </p:txBody>
      </p:sp>
      <p:sp>
        <p:nvSpPr>
          <p:cNvPr id="36868" name="灯片编号占位符 1">
            <a:extLst>
              <a:ext uri="{FF2B5EF4-FFF2-40B4-BE49-F238E27FC236}">
                <a16:creationId xmlns:a16="http://schemas.microsoft.com/office/drawing/2014/main" id="{90D342AF-E0DC-0769-1979-00820981140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474C557-6028-48F3-89A7-7AC1E284C555}" type="slidenum">
              <a:rPr lang="en-US" altLang="zh-CN" smtClean="0">
                <a:latin typeface="Garamond" panose="02020404030301010803" pitchFamily="18" charset="0"/>
              </a:rPr>
              <a:pPr/>
              <a:t>35</a:t>
            </a:fld>
            <a:endParaRPr lang="en-US" altLang="zh-CN">
              <a:latin typeface="Garamond" panose="02020404030301010803"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a:extLst>
              <a:ext uri="{FF2B5EF4-FFF2-40B4-BE49-F238E27FC236}">
                <a16:creationId xmlns:a16="http://schemas.microsoft.com/office/drawing/2014/main" id="{E1005F01-1D2E-6152-BAEE-FA844AD972CD}"/>
              </a:ext>
            </a:extLst>
          </p:cNvPr>
          <p:cNvSpPr>
            <a:spLocks noGrp="1" noChangeArrowheads="1"/>
          </p:cNvSpPr>
          <p:nvPr>
            <p:ph type="title"/>
          </p:nvPr>
        </p:nvSpPr>
        <p:spPr/>
        <p:txBody>
          <a:bodyPr/>
          <a:lstStyle/>
          <a:p>
            <a:r>
              <a:rPr lang="zh-CN" altLang="en-US"/>
              <a:t>系统级需求</a:t>
            </a:r>
          </a:p>
        </p:txBody>
      </p:sp>
      <p:sp>
        <p:nvSpPr>
          <p:cNvPr id="37891" name="内容占位符 2">
            <a:extLst>
              <a:ext uri="{FF2B5EF4-FFF2-40B4-BE49-F238E27FC236}">
                <a16:creationId xmlns:a16="http://schemas.microsoft.com/office/drawing/2014/main" id="{21767829-E6D9-6694-AE59-A513125B0713}"/>
              </a:ext>
            </a:extLst>
          </p:cNvPr>
          <p:cNvSpPr>
            <a:spLocks noGrp="1" noChangeArrowheads="1"/>
          </p:cNvSpPr>
          <p:nvPr>
            <p:ph idx="1"/>
          </p:nvPr>
        </p:nvSpPr>
        <p:spPr>
          <a:xfrm>
            <a:off x="457200" y="838200"/>
            <a:ext cx="8229600" cy="4530725"/>
          </a:xfrm>
        </p:spPr>
        <p:txBody>
          <a:bodyPr/>
          <a:lstStyle/>
          <a:p>
            <a:r>
              <a:rPr lang="zh-CN" altLang="en-US"/>
              <a:t>商品输入</a:t>
            </a:r>
          </a:p>
        </p:txBody>
      </p:sp>
      <p:graphicFrame>
        <p:nvGraphicFramePr>
          <p:cNvPr id="4" name="表格 3">
            <a:extLst>
              <a:ext uri="{FF2B5EF4-FFF2-40B4-BE49-F238E27FC236}">
                <a16:creationId xmlns:a16="http://schemas.microsoft.com/office/drawing/2014/main" id="{1221EF66-2088-223E-484B-D0D0216EF5B1}"/>
              </a:ext>
            </a:extLst>
          </p:cNvPr>
          <p:cNvGraphicFramePr>
            <a:graphicFrameLocks noGrp="1"/>
          </p:cNvGraphicFramePr>
          <p:nvPr/>
        </p:nvGraphicFramePr>
        <p:xfrm>
          <a:off x="76200" y="1295400"/>
          <a:ext cx="8991600" cy="5807076"/>
        </p:xfrm>
        <a:graphic>
          <a:graphicData uri="http://schemas.openxmlformats.org/drawingml/2006/table">
            <a:tbl>
              <a:tblPr/>
              <a:tblGrid>
                <a:gridCol w="1443038">
                  <a:extLst>
                    <a:ext uri="{9D8B030D-6E8A-4147-A177-3AD203B41FA5}">
                      <a16:colId xmlns:a16="http://schemas.microsoft.com/office/drawing/2014/main" val="20000"/>
                    </a:ext>
                  </a:extLst>
                </a:gridCol>
                <a:gridCol w="7548562">
                  <a:extLst>
                    <a:ext uri="{9D8B030D-6E8A-4147-A177-3AD203B41FA5}">
                      <a16:colId xmlns:a16="http://schemas.microsoft.com/office/drawing/2014/main" val="20001"/>
                    </a:ext>
                  </a:extLst>
                </a:gridCol>
              </a:tblGrid>
              <a:tr h="293688">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ts val="1988"/>
                        </a:lnSpc>
                        <a:spcBef>
                          <a:spcPct val="0"/>
                        </a:spcBef>
                        <a:spcAft>
                          <a:spcPct val="0"/>
                        </a:spcAft>
                        <a:buClrTx/>
                        <a:buSzTx/>
                        <a:buFontTx/>
                        <a:buNone/>
                        <a:tabLst/>
                      </a:pPr>
                      <a:r>
                        <a:rPr kumimoji="0" lang="zh-CN" altLang="zh-CN" sz="1800" b="1" i="0" u="none" strike="noStrike" cap="none" normalizeH="0" baseline="0">
                          <a:ln>
                            <a:noFill/>
                          </a:ln>
                          <a:solidFill>
                            <a:srgbClr val="FFFFFF"/>
                          </a:solidFill>
                          <a:effectLst/>
                          <a:latin typeface="Arial" charset="0"/>
                          <a:ea typeface="宋体" pitchFamily="2" charset="-122"/>
                        </a:rPr>
                        <a:t>需求</a:t>
                      </a:r>
                      <a:r>
                        <a:rPr kumimoji="0" lang="en-US" altLang="zh-CN" sz="1800" b="1" i="0" u="none" strike="noStrike" cap="none" normalizeH="0" baseline="0">
                          <a:ln>
                            <a:noFill/>
                          </a:ln>
                          <a:solidFill>
                            <a:srgbClr val="FFFFFF"/>
                          </a:solidFill>
                          <a:effectLst/>
                          <a:latin typeface="Arial" charset="0"/>
                          <a:ea typeface="宋体" pitchFamily="2" charset="-122"/>
                        </a:rPr>
                        <a:t>ID</a:t>
                      </a:r>
                      <a:endParaRPr kumimoji="0" lang="zh-CN" altLang="zh-CN" sz="18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ts val="1988"/>
                        </a:lnSpc>
                        <a:spcBef>
                          <a:spcPct val="0"/>
                        </a:spcBef>
                        <a:spcAft>
                          <a:spcPct val="0"/>
                        </a:spcAft>
                        <a:buClrTx/>
                        <a:buSzTx/>
                        <a:buFontTx/>
                        <a:buNone/>
                        <a:tabLst/>
                      </a:pPr>
                      <a:r>
                        <a:rPr kumimoji="0" lang="zh-CN" altLang="zh-CN" sz="1800" b="1" i="0" u="none" strike="noStrike" cap="none" normalizeH="0" baseline="0">
                          <a:ln>
                            <a:noFill/>
                          </a:ln>
                          <a:solidFill>
                            <a:srgbClr val="FFFFFF"/>
                          </a:solidFill>
                          <a:effectLst/>
                          <a:latin typeface="Arial" charset="0"/>
                          <a:ea typeface="宋体" pitchFamily="2" charset="-122"/>
                        </a:rPr>
                        <a:t>需求描述</a:t>
                      </a:r>
                      <a:endParaRPr kumimoji="0" lang="zh-CN" altLang="zh-CN" sz="18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638175">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en-US" altLang="zh-CN" sz="1800" b="1" i="0" u="none" strike="noStrike" cap="none" normalizeH="0" baseline="0">
                          <a:ln>
                            <a:noFill/>
                          </a:ln>
                          <a:solidFill>
                            <a:srgbClr val="FFFFFF"/>
                          </a:solidFill>
                          <a:effectLst/>
                          <a:latin typeface="Arial" charset="0"/>
                          <a:ea typeface="宋体" pitchFamily="2" charset="-122"/>
                        </a:rPr>
                        <a:t>SR1</a:t>
                      </a:r>
                      <a:endParaRPr kumimoji="0" lang="zh-CN" altLang="zh-CN" sz="18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charset="0"/>
                          <a:ea typeface="宋体" pitchFamily="2" charset="-122"/>
                        </a:rPr>
                        <a:t>在收银员输入商品目录中已存在的商品标识时，系统显示输入商品的信息，包括</a:t>
                      </a:r>
                      <a:r>
                        <a:rPr kumimoji="0" lang="en-US" altLang="zh-CN" sz="1800" b="0" i="0" u="none" strike="noStrike" cap="none" normalizeH="0" baseline="0">
                          <a:ln>
                            <a:noFill/>
                          </a:ln>
                          <a:solidFill>
                            <a:srgbClr val="000000"/>
                          </a:solidFill>
                          <a:effectLst/>
                          <a:latin typeface="Arial" charset="0"/>
                          <a:ea typeface="宋体" pitchFamily="2" charset="-122"/>
                        </a:rPr>
                        <a:t>ID</a:t>
                      </a:r>
                      <a:r>
                        <a:rPr kumimoji="0" lang="zh-CN" altLang="zh-CN" sz="1800" b="0" i="0" u="none" strike="noStrike" cap="none" normalizeH="0" baseline="0">
                          <a:ln>
                            <a:noFill/>
                          </a:ln>
                          <a:solidFill>
                            <a:srgbClr val="000000"/>
                          </a:solidFill>
                          <a:effectLst/>
                          <a:latin typeface="Arial" charset="0"/>
                          <a:ea typeface="宋体" pitchFamily="2" charset="-122"/>
                        </a:rPr>
                        <a:t>、名称、描述、价格、特价、数量、总价。</a:t>
                      </a:r>
                      <a:r>
                        <a:rPr kumimoji="0" lang="en-US" altLang="zh-CN" sz="1800" b="0" i="0" u="none" strike="noStrike" cap="none" normalizeH="0" baseline="0">
                          <a:ln>
                            <a:noFill/>
                          </a:ln>
                          <a:solidFill>
                            <a:srgbClr val="000000"/>
                          </a:solidFill>
                          <a:effectLst/>
                          <a:latin typeface="Arial" charset="0"/>
                          <a:ea typeface="宋体" pitchFamily="2" charset="-122"/>
                        </a:rPr>
                        <a:t>ID</a:t>
                      </a:r>
                      <a:r>
                        <a:rPr kumimoji="0" lang="zh-CN" altLang="zh-CN" sz="1800" b="0" i="0" u="none" strike="noStrike" cap="none" normalizeH="0" baseline="0">
                          <a:ln>
                            <a:noFill/>
                          </a:ln>
                          <a:solidFill>
                            <a:srgbClr val="000000"/>
                          </a:solidFill>
                          <a:effectLst/>
                          <a:latin typeface="Arial" charset="0"/>
                          <a:ea typeface="宋体" pitchFamily="2" charset="-122"/>
                        </a:rPr>
                        <a:t>的规则参见</a:t>
                      </a:r>
                      <a:r>
                        <a:rPr kumimoji="0" lang="en-US" altLang="zh-CN" sz="1800" b="0" i="0" u="none" strike="noStrike" cap="none" normalizeH="0" baseline="0">
                          <a:ln>
                            <a:noFill/>
                          </a:ln>
                          <a:solidFill>
                            <a:srgbClr val="000000"/>
                          </a:solidFill>
                          <a:effectLst/>
                          <a:latin typeface="Arial" charset="0"/>
                          <a:ea typeface="宋体" pitchFamily="2" charset="-122"/>
                        </a:rPr>
                        <a:t>DR1</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01"/>
                  </a:ext>
                </a:extLst>
              </a:tr>
              <a:tr h="295275">
                <a:tc>
                  <a:txBody>
                    <a:bodyPr/>
                    <a:lstStyle>
                      <a:lvl1pPr indent="163513"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163513" algn="l" defTabSz="914400" rtl="0" eaLnBrk="1" fontAlgn="base" latinLnBrk="0" hangingPunct="1">
                        <a:lnSpc>
                          <a:spcPts val="1988"/>
                        </a:lnSpc>
                        <a:spcBef>
                          <a:spcPct val="0"/>
                        </a:spcBef>
                        <a:spcAft>
                          <a:spcPct val="0"/>
                        </a:spcAft>
                        <a:buClrTx/>
                        <a:buSzTx/>
                        <a:buFontTx/>
                        <a:buNone/>
                        <a:tabLst/>
                      </a:pPr>
                      <a:r>
                        <a:rPr kumimoji="0" lang="en-US" altLang="zh-CN" sz="1800" b="1" i="0" u="none" strike="noStrike" cap="none" normalizeH="0" baseline="0">
                          <a:ln>
                            <a:noFill/>
                          </a:ln>
                          <a:solidFill>
                            <a:srgbClr val="FFFFFF"/>
                          </a:solidFill>
                          <a:effectLst/>
                          <a:latin typeface="Arial" charset="0"/>
                          <a:ea typeface="宋体" pitchFamily="2" charset="-122"/>
                        </a:rPr>
                        <a:t>SR1.1</a:t>
                      </a:r>
                      <a:endParaRPr kumimoji="0" lang="zh-CN" altLang="zh-CN" sz="18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charset="0"/>
                          <a:ea typeface="宋体" pitchFamily="2" charset="-122"/>
                        </a:rPr>
                        <a:t>在收银员要求输入数量时，系统应该允许收银员输入商品的数量</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16:rowId xmlns:a16="http://schemas.microsoft.com/office/drawing/2014/main" val="10002"/>
                  </a:ext>
                </a:extLst>
              </a:tr>
              <a:tr h="508000">
                <a:tc>
                  <a:txBody>
                    <a:bodyPr/>
                    <a:lstStyle>
                      <a:lvl1pPr indent="254000"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254000" algn="l" defTabSz="914400" rtl="0" eaLnBrk="1" fontAlgn="base" latinLnBrk="0" hangingPunct="1">
                        <a:lnSpc>
                          <a:spcPts val="1988"/>
                        </a:lnSpc>
                        <a:spcBef>
                          <a:spcPct val="0"/>
                        </a:spcBef>
                        <a:spcAft>
                          <a:spcPct val="0"/>
                        </a:spcAft>
                        <a:buClrTx/>
                        <a:buSzTx/>
                        <a:buFontTx/>
                        <a:buNone/>
                        <a:tabLst/>
                      </a:pPr>
                      <a:r>
                        <a:rPr kumimoji="0" lang="en-US" altLang="zh-CN" sz="1800" b="1" i="0" u="none" strike="noStrike" cap="none" normalizeH="0" baseline="0">
                          <a:ln>
                            <a:noFill/>
                          </a:ln>
                          <a:solidFill>
                            <a:srgbClr val="FFFFFF"/>
                          </a:solidFill>
                          <a:effectLst/>
                          <a:latin typeface="Arial" charset="0"/>
                          <a:ea typeface="宋体" pitchFamily="2" charset="-122"/>
                        </a:rPr>
                        <a:t>SR1.1.1</a:t>
                      </a:r>
                      <a:endParaRPr kumimoji="0" lang="zh-CN" altLang="zh-CN" sz="18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charset="0"/>
                          <a:ea typeface="宋体" pitchFamily="2" charset="-122"/>
                        </a:rPr>
                        <a:t>在收银员输入大于等于</a:t>
                      </a:r>
                      <a:r>
                        <a:rPr kumimoji="0" lang="en-US" altLang="zh-CN" sz="1800" b="0" i="0" u="none" strike="noStrike" cap="none" normalizeH="0" baseline="0">
                          <a:ln>
                            <a:noFill/>
                          </a:ln>
                          <a:solidFill>
                            <a:srgbClr val="000000"/>
                          </a:solidFill>
                          <a:effectLst/>
                          <a:latin typeface="Arial" charset="0"/>
                          <a:ea typeface="宋体" pitchFamily="2" charset="-122"/>
                        </a:rPr>
                        <a:t>1</a:t>
                      </a:r>
                      <a:r>
                        <a:rPr kumimoji="0" lang="zh-CN" altLang="zh-CN" sz="1800" b="0" i="0" u="none" strike="noStrike" cap="none" normalizeH="0" baseline="0">
                          <a:ln>
                            <a:noFill/>
                          </a:ln>
                          <a:solidFill>
                            <a:srgbClr val="000000"/>
                          </a:solidFill>
                          <a:effectLst/>
                          <a:latin typeface="Arial" charset="0"/>
                          <a:ea typeface="宋体" pitchFamily="2" charset="-122"/>
                        </a:rPr>
                        <a:t>的整数时，系统修改商品的数量为输入值，并更新显示</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03"/>
                  </a:ext>
                </a:extLst>
              </a:tr>
              <a:tr h="295275">
                <a:tc>
                  <a:txBody>
                    <a:bodyPr/>
                    <a:lstStyle>
                      <a:lvl1pPr indent="254000"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254000" algn="l" defTabSz="914400" rtl="0" eaLnBrk="1" fontAlgn="base" latinLnBrk="0" hangingPunct="1">
                        <a:lnSpc>
                          <a:spcPts val="1988"/>
                        </a:lnSpc>
                        <a:spcBef>
                          <a:spcPct val="0"/>
                        </a:spcBef>
                        <a:spcAft>
                          <a:spcPct val="0"/>
                        </a:spcAft>
                        <a:buClrTx/>
                        <a:buSzTx/>
                        <a:buFontTx/>
                        <a:buNone/>
                        <a:tabLst/>
                      </a:pPr>
                      <a:r>
                        <a:rPr kumimoji="0" lang="en-US" altLang="zh-CN" sz="1800" b="1" i="0" u="none" strike="noStrike" cap="none" normalizeH="0" baseline="0">
                          <a:ln>
                            <a:noFill/>
                          </a:ln>
                          <a:solidFill>
                            <a:srgbClr val="FFFFFF"/>
                          </a:solidFill>
                          <a:effectLst/>
                          <a:latin typeface="Arial" charset="0"/>
                          <a:ea typeface="宋体" pitchFamily="2" charset="-122"/>
                        </a:rPr>
                        <a:t>SR1.1.2</a:t>
                      </a:r>
                      <a:endParaRPr kumimoji="0" lang="zh-CN" altLang="zh-CN" sz="18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charset="0"/>
                          <a:ea typeface="宋体" pitchFamily="2" charset="-122"/>
                        </a:rPr>
                        <a:t>在收银员输入其他内容时，系统提示输入数量无效</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16:rowId xmlns:a16="http://schemas.microsoft.com/office/drawing/2014/main" val="10004"/>
                  </a:ext>
                </a:extLst>
              </a:tr>
              <a:tr h="295275">
                <a:tc>
                  <a:txBody>
                    <a:bodyPr/>
                    <a:lstStyle>
                      <a:lvl1pPr indent="163513"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163513" algn="l" defTabSz="914400" rtl="0" eaLnBrk="1" fontAlgn="base" latinLnBrk="0" hangingPunct="1">
                        <a:lnSpc>
                          <a:spcPts val="1988"/>
                        </a:lnSpc>
                        <a:spcBef>
                          <a:spcPct val="0"/>
                        </a:spcBef>
                        <a:spcAft>
                          <a:spcPct val="0"/>
                        </a:spcAft>
                        <a:buClrTx/>
                        <a:buSzTx/>
                        <a:buFontTx/>
                        <a:buNone/>
                        <a:tabLst/>
                      </a:pPr>
                      <a:r>
                        <a:rPr kumimoji="0" lang="en-US" altLang="zh-CN" sz="1800" b="1" i="0" u="none" strike="noStrike" cap="none" normalizeH="0" baseline="0">
                          <a:ln>
                            <a:noFill/>
                          </a:ln>
                          <a:solidFill>
                            <a:srgbClr val="FFFFFF"/>
                          </a:solidFill>
                          <a:effectLst/>
                          <a:latin typeface="Arial" charset="0"/>
                          <a:ea typeface="宋体" pitchFamily="2" charset="-122"/>
                        </a:rPr>
                        <a:t>SR1.2</a:t>
                      </a:r>
                      <a:endParaRPr kumimoji="0" lang="zh-CN" altLang="zh-CN" sz="18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charset="0"/>
                          <a:ea typeface="宋体" pitchFamily="2" charset="-122"/>
                        </a:rPr>
                        <a:t>系统应该计算并显示输入商品的总价</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05"/>
                  </a:ext>
                </a:extLst>
              </a:tr>
              <a:tr h="762000">
                <a:tc>
                  <a:txBody>
                    <a:bodyPr/>
                    <a:lstStyle>
                      <a:lvl1pPr indent="254000"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254000" algn="l" defTabSz="914400" rtl="0" eaLnBrk="1" fontAlgn="base" latinLnBrk="0" hangingPunct="1">
                        <a:lnSpc>
                          <a:spcPts val="1988"/>
                        </a:lnSpc>
                        <a:spcBef>
                          <a:spcPct val="0"/>
                        </a:spcBef>
                        <a:spcAft>
                          <a:spcPct val="0"/>
                        </a:spcAft>
                        <a:buClrTx/>
                        <a:buSzTx/>
                        <a:buFontTx/>
                        <a:buNone/>
                        <a:tabLst/>
                      </a:pPr>
                      <a:r>
                        <a:rPr kumimoji="0" lang="en-US" altLang="zh-CN" sz="1800" b="1" i="0" u="none" strike="noStrike" cap="none" normalizeH="0" baseline="0">
                          <a:ln>
                            <a:noFill/>
                          </a:ln>
                          <a:solidFill>
                            <a:srgbClr val="FFFFFF"/>
                          </a:solidFill>
                          <a:effectLst/>
                          <a:latin typeface="Arial" charset="0"/>
                          <a:ea typeface="宋体" pitchFamily="2" charset="-122"/>
                        </a:rPr>
                        <a:t>SR1.2.1</a:t>
                      </a:r>
                      <a:endParaRPr kumimoji="0" lang="zh-CN" altLang="zh-CN" sz="18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charset="0"/>
                          <a:ea typeface="宋体" pitchFamily="2" charset="-122"/>
                        </a:rPr>
                        <a:t>如果存在适用（商品标识、今天）的商品特价策略（参见</a:t>
                      </a:r>
                      <a:r>
                        <a:rPr kumimoji="0" lang="en-US" altLang="zh-CN" sz="1800" b="0" i="0" u="none" strike="noStrike" cap="none" normalizeH="0" baseline="0">
                          <a:ln>
                            <a:noFill/>
                          </a:ln>
                          <a:solidFill>
                            <a:srgbClr val="000000"/>
                          </a:solidFill>
                          <a:effectLst/>
                          <a:latin typeface="Arial" charset="0"/>
                          <a:ea typeface="宋体" pitchFamily="2" charset="-122"/>
                        </a:rPr>
                        <a:t>Rule3</a:t>
                      </a:r>
                      <a:r>
                        <a:rPr kumimoji="0" lang="zh-CN" altLang="zh-CN" sz="1800" b="0" i="0" u="none" strike="noStrike" cap="none" normalizeH="0" baseline="0">
                          <a:ln>
                            <a:noFill/>
                          </a:ln>
                          <a:solidFill>
                            <a:srgbClr val="000000"/>
                          </a:solidFill>
                          <a:effectLst/>
                          <a:latin typeface="Arial" charset="0"/>
                          <a:ea typeface="宋体" pitchFamily="2" charset="-122"/>
                        </a:rPr>
                        <a:t>），系统将该商品的特价设为特价策略的特价，并计算分项总价为（特价×数量），并将其计入特价商品总价</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16:rowId xmlns:a16="http://schemas.microsoft.com/office/drawing/2014/main" val="10006"/>
                  </a:ext>
                </a:extLst>
              </a:tr>
              <a:tr h="638175">
                <a:tc>
                  <a:txBody>
                    <a:bodyPr/>
                    <a:lstStyle>
                      <a:lvl1pPr indent="254000"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254000" algn="l" defTabSz="914400" rtl="0" eaLnBrk="1" fontAlgn="base" latinLnBrk="0" hangingPunct="1">
                        <a:lnSpc>
                          <a:spcPts val="1988"/>
                        </a:lnSpc>
                        <a:spcBef>
                          <a:spcPct val="0"/>
                        </a:spcBef>
                        <a:spcAft>
                          <a:spcPct val="0"/>
                        </a:spcAft>
                        <a:buClrTx/>
                        <a:buSzTx/>
                        <a:buFontTx/>
                        <a:buNone/>
                        <a:tabLst/>
                      </a:pPr>
                      <a:r>
                        <a:rPr kumimoji="0" lang="en-US" altLang="zh-CN" sz="1800" b="1" i="0" u="none" strike="noStrike" cap="none" normalizeH="0" baseline="0">
                          <a:ln>
                            <a:noFill/>
                          </a:ln>
                          <a:solidFill>
                            <a:srgbClr val="FFFFFF"/>
                          </a:solidFill>
                          <a:effectLst/>
                          <a:latin typeface="Arial" charset="0"/>
                          <a:ea typeface="宋体" pitchFamily="2" charset="-122"/>
                        </a:rPr>
                        <a:t>SR1.2.2</a:t>
                      </a:r>
                      <a:endParaRPr kumimoji="0" lang="zh-CN" altLang="zh-CN" sz="18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charset="0"/>
                          <a:ea typeface="宋体" pitchFamily="2" charset="-122"/>
                        </a:rPr>
                        <a:t>在商品是普通商品时，系统计算该商品分项总价为（商品的价格×商品的数量），并将其计入普通商品总价</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07"/>
                  </a:ext>
                </a:extLst>
              </a:tr>
              <a:tr h="508000">
                <a:tc>
                  <a:txBody>
                    <a:bodyPr/>
                    <a:lstStyle>
                      <a:lvl1pPr indent="163513"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163513" algn="l" defTabSz="914400" rtl="0" eaLnBrk="1" fontAlgn="base" latinLnBrk="0" hangingPunct="1">
                        <a:lnSpc>
                          <a:spcPts val="1988"/>
                        </a:lnSpc>
                        <a:spcBef>
                          <a:spcPct val="0"/>
                        </a:spcBef>
                        <a:spcAft>
                          <a:spcPct val="0"/>
                        </a:spcAft>
                        <a:buClrTx/>
                        <a:buSzTx/>
                        <a:buFontTx/>
                        <a:buNone/>
                        <a:tabLst/>
                      </a:pPr>
                      <a:r>
                        <a:rPr kumimoji="0" lang="en-US" altLang="zh-CN" sz="1800" b="1" i="0" u="none" strike="noStrike" cap="none" normalizeH="0" baseline="0">
                          <a:ln>
                            <a:noFill/>
                          </a:ln>
                          <a:solidFill>
                            <a:srgbClr val="FFFFFF"/>
                          </a:solidFill>
                          <a:effectLst/>
                          <a:latin typeface="Arial" charset="0"/>
                          <a:ea typeface="宋体" pitchFamily="2" charset="-122"/>
                        </a:rPr>
                        <a:t>SR1.3</a:t>
                      </a:r>
                      <a:endParaRPr kumimoji="0" lang="zh-CN" altLang="zh-CN" sz="18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charset="0"/>
                          <a:ea typeface="宋体" pitchFamily="2" charset="-122"/>
                        </a:rPr>
                        <a:t>在显示商品信息</a:t>
                      </a:r>
                      <a:r>
                        <a:rPr kumimoji="0" lang="en-US" altLang="zh-CN" sz="1800" b="0" i="0" u="none" strike="noStrike" cap="none" normalizeH="0" baseline="0">
                          <a:ln>
                            <a:noFill/>
                          </a:ln>
                          <a:solidFill>
                            <a:srgbClr val="000000"/>
                          </a:solidFill>
                          <a:effectLst/>
                          <a:latin typeface="Arial" charset="0"/>
                          <a:ea typeface="宋体" pitchFamily="2" charset="-122"/>
                        </a:rPr>
                        <a:t>0.5</a:t>
                      </a:r>
                      <a:r>
                        <a:rPr kumimoji="0" lang="zh-CN" altLang="zh-CN" sz="1800" b="0" i="0" u="none" strike="noStrike" cap="none" normalizeH="0" baseline="0">
                          <a:ln>
                            <a:noFill/>
                          </a:ln>
                          <a:solidFill>
                            <a:srgbClr val="000000"/>
                          </a:solidFill>
                          <a:effectLst/>
                          <a:latin typeface="Arial" charset="0"/>
                          <a:ea typeface="宋体" pitchFamily="2" charset="-122"/>
                        </a:rPr>
                        <a:t>秒之后，系统显示已输入商品列表，并将新输入商品添加到列表中</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16:rowId xmlns:a16="http://schemas.microsoft.com/office/drawing/2014/main" val="10008"/>
                  </a:ext>
                </a:extLst>
              </a:tr>
              <a:tr h="295275">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en-US" altLang="zh-CN" sz="1800" b="1" i="0" u="none" strike="noStrike" cap="none" normalizeH="0" baseline="0">
                          <a:ln>
                            <a:noFill/>
                          </a:ln>
                          <a:solidFill>
                            <a:srgbClr val="FFFFFF"/>
                          </a:solidFill>
                          <a:effectLst/>
                          <a:latin typeface="Arial" charset="0"/>
                          <a:ea typeface="宋体" pitchFamily="2" charset="-122"/>
                        </a:rPr>
                        <a:t>SR2</a:t>
                      </a:r>
                      <a:endParaRPr kumimoji="0" lang="zh-CN" altLang="zh-CN" sz="18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charset="0"/>
                          <a:ea typeface="宋体" pitchFamily="2" charset="-122"/>
                        </a:rPr>
                        <a:t>在收银员输入商品目录中不存在的商品标识时，系统不予处理</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09"/>
                  </a:ext>
                </a:extLst>
              </a:tr>
              <a:tr h="295275">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en-US" altLang="zh-CN" sz="1800" b="1" i="0" u="none" strike="noStrike" cap="none" normalizeH="0" baseline="0">
                          <a:ln>
                            <a:noFill/>
                          </a:ln>
                          <a:solidFill>
                            <a:srgbClr val="FFFFFF"/>
                          </a:solidFill>
                          <a:effectLst/>
                          <a:latin typeface="Arial" charset="0"/>
                          <a:ea typeface="宋体" pitchFamily="2" charset="-122"/>
                        </a:rPr>
                        <a:t>DR1</a:t>
                      </a:r>
                      <a:endParaRPr kumimoji="0" lang="zh-CN" altLang="zh-CN" sz="18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charset="0"/>
                          <a:ea typeface="宋体" pitchFamily="2" charset="-122"/>
                        </a:rPr>
                        <a:t>ID</a:t>
                      </a:r>
                      <a:r>
                        <a:rPr kumimoji="0" lang="zh-CN" altLang="zh-CN" sz="1800" b="0" i="0" u="none" strike="noStrike" cap="none" normalizeH="0" baseline="0">
                          <a:ln>
                            <a:noFill/>
                          </a:ln>
                          <a:solidFill>
                            <a:srgbClr val="000000"/>
                          </a:solidFill>
                          <a:effectLst/>
                          <a:latin typeface="Arial" charset="0"/>
                          <a:ea typeface="宋体" pitchFamily="2" charset="-122"/>
                        </a:rPr>
                        <a:t>是规则为</a:t>
                      </a:r>
                      <a:r>
                        <a:rPr kumimoji="0" lang="en-US" altLang="zh-CN" sz="1800" b="0" i="0" u="none" strike="noStrike" cap="none" normalizeH="0" baseline="0">
                          <a:ln>
                            <a:noFill/>
                          </a:ln>
                          <a:solidFill>
                            <a:srgbClr val="000000"/>
                          </a:solidFill>
                          <a:effectLst/>
                          <a:latin typeface="Arial" charset="0"/>
                          <a:ea typeface="宋体" pitchFamily="2" charset="-122"/>
                        </a:rPr>
                        <a:t>…</a:t>
                      </a:r>
                      <a:r>
                        <a:rPr kumimoji="0" lang="zh-CN" altLang="zh-CN" sz="1800" b="0" i="0" u="none" strike="noStrike" cap="none" normalizeH="0" baseline="0">
                          <a:ln>
                            <a:noFill/>
                          </a:ln>
                          <a:solidFill>
                            <a:srgbClr val="000000"/>
                          </a:solidFill>
                          <a:effectLst/>
                          <a:latin typeface="Arial" charset="0"/>
                          <a:ea typeface="宋体" pitchFamily="2" charset="-122"/>
                        </a:rPr>
                        <a:t>的商品条形码</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16:rowId xmlns:a16="http://schemas.microsoft.com/office/drawing/2014/main" val="10010"/>
                  </a:ext>
                </a:extLst>
              </a:tr>
              <a:tr h="982663">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en-US" altLang="zh-CN" sz="1800" b="1" i="0" u="none" strike="noStrike" cap="none" normalizeH="0" baseline="0">
                          <a:ln>
                            <a:noFill/>
                          </a:ln>
                          <a:solidFill>
                            <a:srgbClr val="FFFFFF"/>
                          </a:solidFill>
                          <a:effectLst/>
                          <a:latin typeface="Arial" charset="0"/>
                          <a:ea typeface="宋体" pitchFamily="2" charset="-122"/>
                        </a:rPr>
                        <a:t>Rule3</a:t>
                      </a:r>
                      <a:endParaRPr kumimoji="0" lang="zh-CN" altLang="zh-CN" sz="18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charset="0"/>
                          <a:ea typeface="宋体" pitchFamily="2" charset="-122"/>
                        </a:rPr>
                        <a:t>适用（商品标识，参照日期）的商品特价促销策略：</a:t>
                      </a:r>
                    </a:p>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charset="0"/>
                          <a:ea typeface="宋体" pitchFamily="2" charset="-122"/>
                        </a:rPr>
                        <a:t>（促销商品标识</a:t>
                      </a:r>
                      <a:r>
                        <a:rPr kumimoji="0" lang="en-US" altLang="zh-CN" sz="1800" b="0" i="0" u="none" strike="noStrike" cap="none" normalizeH="0" baseline="0">
                          <a:ln>
                            <a:noFill/>
                          </a:ln>
                          <a:solidFill>
                            <a:srgbClr val="000000"/>
                          </a:solidFill>
                          <a:effectLst/>
                          <a:latin typeface="Arial" charset="0"/>
                          <a:ea typeface="宋体" pitchFamily="2" charset="-122"/>
                        </a:rPr>
                        <a:t>=</a:t>
                      </a:r>
                      <a:r>
                        <a:rPr kumimoji="0" lang="zh-CN" altLang="zh-CN" sz="1800" b="0" i="0" u="none" strike="noStrike" cap="none" normalizeH="0" baseline="0">
                          <a:ln>
                            <a:noFill/>
                          </a:ln>
                          <a:solidFill>
                            <a:srgbClr val="000000"/>
                          </a:solidFill>
                          <a:effectLst/>
                          <a:latin typeface="Arial" charset="0"/>
                          <a:ea typeface="宋体" pitchFamily="2" charset="-122"/>
                        </a:rPr>
                        <a:t>商品标识）而且（（开始日期早于晚于参照日期）并且（结束日期晚于等于参照日期））</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11"/>
                  </a:ext>
                </a:extLst>
              </a:tr>
            </a:tbl>
          </a:graphicData>
        </a:graphic>
      </p:graphicFrame>
      <p:sp>
        <p:nvSpPr>
          <p:cNvPr id="37933" name="灯片编号占位符 1">
            <a:extLst>
              <a:ext uri="{FF2B5EF4-FFF2-40B4-BE49-F238E27FC236}">
                <a16:creationId xmlns:a16="http://schemas.microsoft.com/office/drawing/2014/main" id="{B133DF37-A5ED-80A4-D0E5-1AB8E78232B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626869C-5036-467E-BC6F-054A9CDCFEFE}" type="slidenum">
              <a:rPr lang="en-US" altLang="zh-CN" smtClean="0">
                <a:latin typeface="Garamond" panose="02020404030301010803" pitchFamily="18" charset="0"/>
              </a:rPr>
              <a:pPr/>
              <a:t>36</a:t>
            </a:fld>
            <a:endParaRPr lang="en-US" altLang="zh-CN">
              <a:latin typeface="Garamond" panose="02020404030301010803"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a:extLst>
              <a:ext uri="{FF2B5EF4-FFF2-40B4-BE49-F238E27FC236}">
                <a16:creationId xmlns:a16="http://schemas.microsoft.com/office/drawing/2014/main" id="{1D023AE0-7DF9-DD85-7A00-D3B283874B8D}"/>
              </a:ext>
            </a:extLst>
          </p:cNvPr>
          <p:cNvSpPr>
            <a:spLocks noGrp="1" noChangeArrowheads="1"/>
          </p:cNvSpPr>
          <p:nvPr>
            <p:ph type="title"/>
          </p:nvPr>
        </p:nvSpPr>
        <p:spPr/>
        <p:txBody>
          <a:bodyPr/>
          <a:lstStyle/>
          <a:p>
            <a:r>
              <a:rPr lang="en-US" altLang="zh-CN" sz="3600"/>
              <a:t>UR</a:t>
            </a:r>
            <a:r>
              <a:rPr lang="zh-CN" altLang="en-US" sz="3600"/>
              <a:t>与</a:t>
            </a:r>
            <a:r>
              <a:rPr lang="en-US" altLang="zh-CN" sz="3600"/>
              <a:t>SR</a:t>
            </a:r>
            <a:endParaRPr lang="zh-CN" altLang="en-US" sz="3600"/>
          </a:p>
        </p:txBody>
      </p:sp>
      <p:sp>
        <p:nvSpPr>
          <p:cNvPr id="38915" name="内容占位符 2">
            <a:extLst>
              <a:ext uri="{FF2B5EF4-FFF2-40B4-BE49-F238E27FC236}">
                <a16:creationId xmlns:a16="http://schemas.microsoft.com/office/drawing/2014/main" id="{D4825194-95FB-9DA6-F9FD-0B0521248EC2}"/>
              </a:ext>
            </a:extLst>
          </p:cNvPr>
          <p:cNvSpPr>
            <a:spLocks noGrp="1" noChangeArrowheads="1"/>
          </p:cNvSpPr>
          <p:nvPr>
            <p:ph idx="1"/>
          </p:nvPr>
        </p:nvSpPr>
        <p:spPr/>
        <p:txBody>
          <a:bodyPr/>
          <a:lstStyle/>
          <a:p>
            <a:r>
              <a:rPr lang="zh-CN" altLang="en-US" sz="2800"/>
              <a:t>用户需求和系统级需求在实践中经常是混淆的</a:t>
            </a:r>
            <a:endParaRPr lang="en-US" altLang="zh-CN" sz="2800"/>
          </a:p>
          <a:p>
            <a:pPr lvl="1"/>
            <a:r>
              <a:rPr lang="zh-CN" altLang="en-US" sz="2400"/>
              <a:t>用户习惯于用户需求；</a:t>
            </a:r>
            <a:endParaRPr lang="en-US" altLang="zh-CN" sz="2400"/>
          </a:p>
          <a:p>
            <a:pPr lvl="1"/>
            <a:r>
              <a:rPr lang="zh-CN" altLang="en-US" sz="2400"/>
              <a:t>开发者需要系统级需求，但得到的往往是用户需求</a:t>
            </a:r>
            <a:endParaRPr lang="en-US" altLang="zh-CN" sz="2400"/>
          </a:p>
          <a:p>
            <a:pPr lvl="2"/>
            <a:r>
              <a:rPr lang="zh-CN" altLang="en-US" sz="2000"/>
              <a:t>未能得到足够信息以准确地完成设计与实现工作</a:t>
            </a:r>
            <a:endParaRPr lang="en-US" altLang="zh-CN" sz="2000"/>
          </a:p>
          <a:p>
            <a:pPr lvl="2"/>
            <a:r>
              <a:rPr lang="zh-CN" altLang="en-US" sz="2000"/>
              <a:t>需要开发者以各自方式进行假设</a:t>
            </a:r>
            <a:r>
              <a:rPr lang="en-US" altLang="zh-CN" sz="2000"/>
              <a:t>…</a:t>
            </a:r>
          </a:p>
          <a:p>
            <a:r>
              <a:rPr lang="zh-CN" altLang="en-US" sz="2800"/>
              <a:t>正确处理用户需求和系统级需求</a:t>
            </a:r>
            <a:endParaRPr lang="en-US" altLang="zh-CN" sz="2800"/>
          </a:p>
          <a:p>
            <a:pPr lvl="1"/>
            <a:r>
              <a:rPr lang="zh-CN" altLang="en-US" sz="2400"/>
              <a:t>明确其不同点</a:t>
            </a:r>
            <a:endParaRPr lang="en-US" altLang="zh-CN" sz="2400"/>
          </a:p>
          <a:p>
            <a:pPr lvl="2"/>
            <a:r>
              <a:rPr lang="zh-CN" altLang="en-US" sz="2000"/>
              <a:t>用户需求</a:t>
            </a:r>
            <a:r>
              <a:rPr lang="en-US" altLang="zh-CN" sz="2000"/>
              <a:t>—</a:t>
            </a:r>
            <a:r>
              <a:rPr lang="zh-CN" altLang="en-US" sz="2000"/>
              <a:t>任务；系统级需求</a:t>
            </a:r>
            <a:r>
              <a:rPr lang="en-US" altLang="zh-CN" sz="2000"/>
              <a:t>—</a:t>
            </a:r>
            <a:r>
              <a:rPr lang="zh-CN" altLang="en-US" sz="2000"/>
              <a:t>交互</a:t>
            </a:r>
            <a:endParaRPr lang="en-US" altLang="zh-CN" sz="2000"/>
          </a:p>
          <a:p>
            <a:pPr lvl="1"/>
            <a:r>
              <a:rPr lang="zh-CN" altLang="en-US" sz="2400"/>
              <a:t>明确建立和维护用户需求与系统级需求的关系</a:t>
            </a:r>
            <a:endParaRPr lang="en-US" altLang="zh-CN" sz="2400"/>
          </a:p>
          <a:p>
            <a:pPr lvl="1"/>
            <a:r>
              <a:rPr lang="zh-CN" altLang="en-US" sz="2400"/>
              <a:t>系统级需求的建立需要需求分析人员的创造性（建模）</a:t>
            </a:r>
          </a:p>
        </p:txBody>
      </p:sp>
      <p:sp>
        <p:nvSpPr>
          <p:cNvPr id="38916" name="灯片编号占位符 1">
            <a:extLst>
              <a:ext uri="{FF2B5EF4-FFF2-40B4-BE49-F238E27FC236}">
                <a16:creationId xmlns:a16="http://schemas.microsoft.com/office/drawing/2014/main" id="{ECF57FBE-DB81-E285-C1FD-31CFFE7BB85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B894E1B-3135-4252-A421-C2553E69B688}" type="slidenum">
              <a:rPr lang="en-US" altLang="zh-CN" smtClean="0">
                <a:latin typeface="Garamond" panose="02020404030301010803" pitchFamily="18" charset="0"/>
              </a:rPr>
              <a:pPr/>
              <a:t>37</a:t>
            </a:fld>
            <a:endParaRPr lang="en-US" altLang="zh-CN">
              <a:latin typeface="Garamond" panose="02020404030301010803"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a:extLst>
              <a:ext uri="{FF2B5EF4-FFF2-40B4-BE49-F238E27FC236}">
                <a16:creationId xmlns:a16="http://schemas.microsoft.com/office/drawing/2014/main" id="{5D9B4543-9606-791D-177A-391997B71CF5}"/>
              </a:ext>
            </a:extLst>
          </p:cNvPr>
          <p:cNvSpPr>
            <a:spLocks noGrp="1" noChangeArrowheads="1"/>
          </p:cNvSpPr>
          <p:nvPr>
            <p:ph type="title"/>
          </p:nvPr>
        </p:nvSpPr>
        <p:spPr/>
        <p:txBody>
          <a:bodyPr/>
          <a:lstStyle/>
          <a:p>
            <a:r>
              <a:rPr lang="zh-CN" altLang="en-US"/>
              <a:t>示例：混淆用户需求与系统级需求</a:t>
            </a:r>
            <a:br>
              <a:rPr lang="en-US" altLang="zh-CN"/>
            </a:br>
            <a:r>
              <a:rPr lang="en-US" altLang="zh-CN"/>
              <a:t>——</a:t>
            </a:r>
            <a:r>
              <a:rPr lang="zh-CN" altLang="en-US"/>
              <a:t>需求规格说明片段</a:t>
            </a:r>
          </a:p>
        </p:txBody>
      </p:sp>
      <p:graphicFrame>
        <p:nvGraphicFramePr>
          <p:cNvPr id="4" name="内容占位符 3">
            <a:extLst>
              <a:ext uri="{FF2B5EF4-FFF2-40B4-BE49-F238E27FC236}">
                <a16:creationId xmlns:a16="http://schemas.microsoft.com/office/drawing/2014/main" id="{B4F5AA7D-A890-23F2-C3FA-AEB90F84E76D}"/>
              </a:ext>
            </a:extLst>
          </p:cNvPr>
          <p:cNvGraphicFramePr>
            <a:graphicFrameLocks noGrp="1"/>
          </p:cNvGraphicFramePr>
          <p:nvPr>
            <p:ph idx="1"/>
          </p:nvPr>
        </p:nvGraphicFramePr>
        <p:xfrm>
          <a:off x="1428750" y="5253038"/>
          <a:ext cx="5810250" cy="684212"/>
        </p:xfrm>
        <a:graphic>
          <a:graphicData uri="http://schemas.openxmlformats.org/drawingml/2006/table">
            <a:tbl>
              <a:tblPr>
                <a:tableStyleId>{5C22544A-7EE6-4342-B048-85BDC9FD1C3A}</a:tableStyleId>
              </a:tblPr>
              <a:tblGrid>
                <a:gridCol w="515267">
                  <a:extLst>
                    <a:ext uri="{9D8B030D-6E8A-4147-A177-3AD203B41FA5}">
                      <a16:colId xmlns:a16="http://schemas.microsoft.com/office/drawing/2014/main" val="20000"/>
                    </a:ext>
                  </a:extLst>
                </a:gridCol>
                <a:gridCol w="5294983">
                  <a:extLst>
                    <a:ext uri="{9D8B030D-6E8A-4147-A177-3AD203B41FA5}">
                      <a16:colId xmlns:a16="http://schemas.microsoft.com/office/drawing/2014/main" val="20001"/>
                    </a:ext>
                  </a:extLst>
                </a:gridCol>
              </a:tblGrid>
              <a:tr h="379412">
                <a:tc>
                  <a:txBody>
                    <a:bodyPr/>
                    <a:lstStyle/>
                    <a:p>
                      <a:pPr algn="ctr">
                        <a:spcAft>
                          <a:spcPts val="0"/>
                        </a:spcAft>
                      </a:pPr>
                      <a:r>
                        <a:rPr lang="en-US" sz="2000" kern="100" dirty="0">
                          <a:effectLst/>
                        </a:rPr>
                        <a:t>ID</a:t>
                      </a:r>
                      <a:endParaRPr lang="zh-CN" sz="2000" kern="100" dirty="0">
                        <a:effectLst/>
                        <a:latin typeface="Times New Roman"/>
                        <a:ea typeface="宋体"/>
                      </a:endParaRPr>
                    </a:p>
                  </a:txBody>
                  <a:tcPr marL="68580" marR="68580" marT="0" marB="0" anchor="ctr"/>
                </a:tc>
                <a:tc>
                  <a:txBody>
                    <a:bodyPr/>
                    <a:lstStyle/>
                    <a:p>
                      <a:pPr algn="ctr">
                        <a:spcAft>
                          <a:spcPts val="0"/>
                        </a:spcAft>
                      </a:pPr>
                      <a:r>
                        <a:rPr lang="zh-CN" sz="2000" kern="100" dirty="0">
                          <a:effectLst/>
                        </a:rPr>
                        <a:t>描述</a:t>
                      </a:r>
                      <a:endParaRPr lang="zh-CN" sz="2000" kern="100" dirty="0">
                        <a:effectLst/>
                        <a:latin typeface="Times New Roman"/>
                        <a:ea typeface="宋体"/>
                      </a:endParaRPr>
                    </a:p>
                  </a:txBody>
                  <a:tcPr marL="68580" marR="68580" marT="0" marB="0" anchor="ctr"/>
                </a:tc>
                <a:extLst>
                  <a:ext uri="{0D108BD9-81ED-4DB2-BD59-A6C34878D82A}">
                    <a16:rowId xmlns:a16="http://schemas.microsoft.com/office/drawing/2014/main" val="10000"/>
                  </a:ext>
                </a:extLst>
              </a:tr>
              <a:tr h="304800">
                <a:tc>
                  <a:txBody>
                    <a:bodyPr/>
                    <a:lstStyle/>
                    <a:p>
                      <a:pPr algn="ctr">
                        <a:spcAft>
                          <a:spcPts val="0"/>
                        </a:spcAft>
                      </a:pPr>
                      <a:r>
                        <a:rPr lang="en-US" sz="2000" kern="100">
                          <a:effectLst/>
                        </a:rPr>
                        <a:t>R7</a:t>
                      </a:r>
                      <a:endParaRPr lang="zh-CN" sz="2000" kern="100">
                        <a:effectLst/>
                        <a:latin typeface="Times New Roman"/>
                        <a:ea typeface="宋体"/>
                      </a:endParaRPr>
                    </a:p>
                  </a:txBody>
                  <a:tcPr marL="68580" marR="68580" marT="0" marB="0" anchor="ctr"/>
                </a:tc>
                <a:tc>
                  <a:txBody>
                    <a:bodyPr/>
                    <a:lstStyle/>
                    <a:p>
                      <a:pPr algn="ctr">
                        <a:spcAft>
                          <a:spcPts val="0"/>
                        </a:spcAft>
                      </a:pPr>
                      <a:r>
                        <a:rPr lang="zh-CN" sz="2000" kern="100" dirty="0">
                          <a:effectLst/>
                        </a:rPr>
                        <a:t>系统提供预约理发师功能</a:t>
                      </a:r>
                      <a:endParaRPr lang="zh-CN" sz="2000" kern="100" dirty="0">
                        <a:effectLst/>
                        <a:latin typeface="Times New Roman"/>
                        <a:ea typeface="宋体"/>
                      </a:endParaRPr>
                    </a:p>
                  </a:txBody>
                  <a:tcPr marL="68580" marR="68580" marT="0" marB="0" anchor="ctr"/>
                </a:tc>
                <a:extLst>
                  <a:ext uri="{0D108BD9-81ED-4DB2-BD59-A6C34878D82A}">
                    <a16:rowId xmlns:a16="http://schemas.microsoft.com/office/drawing/2014/main" val="10001"/>
                  </a:ext>
                </a:extLst>
              </a:tr>
            </a:tbl>
          </a:graphicData>
        </a:graphic>
      </p:graphicFrame>
      <p:sp>
        <p:nvSpPr>
          <p:cNvPr id="39950" name="Rectangle 1">
            <a:extLst>
              <a:ext uri="{FF2B5EF4-FFF2-40B4-BE49-F238E27FC236}">
                <a16:creationId xmlns:a16="http://schemas.microsoft.com/office/drawing/2014/main" id="{60E37DA8-4517-74F9-8F0C-405CBADF2348}"/>
              </a:ext>
            </a:extLst>
          </p:cNvPr>
          <p:cNvSpPr>
            <a:spLocks noChangeArrowheads="1"/>
          </p:cNvSpPr>
          <p:nvPr/>
        </p:nvSpPr>
        <p:spPr bwMode="auto">
          <a:xfrm>
            <a:off x="914400" y="1752600"/>
            <a:ext cx="6181725" cy="403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667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b="1">
                <a:latin typeface="Times New Roman" panose="02020603050405020304" pitchFamily="18" charset="0"/>
                <a:ea typeface="微软雅黑" panose="020B0503020204020204" pitchFamily="34" charset="-122"/>
              </a:rPr>
              <a:t>3.2.6.1</a:t>
            </a:r>
            <a:r>
              <a:rPr lang="zh-CN" altLang="en-US" sz="1800" b="1">
                <a:latin typeface="Times New Roman" panose="02020603050405020304" pitchFamily="18" charset="0"/>
                <a:ea typeface="微软雅黑" panose="020B0503020204020204" pitchFamily="34" charset="-122"/>
              </a:rPr>
              <a:t>特性描述</a:t>
            </a:r>
            <a:endParaRPr lang="zh-CN" altLang="en-US" sz="1100"/>
          </a:p>
          <a:p>
            <a:pPr>
              <a:spcBef>
                <a:spcPct val="0"/>
              </a:spcBef>
              <a:buClrTx/>
              <a:buSzTx/>
              <a:buFontTx/>
              <a:buNone/>
            </a:pPr>
            <a:r>
              <a:rPr lang="zh-CN" altLang="en-US" sz="1800">
                <a:latin typeface="Times New Roman" panose="02020603050405020304" pitchFamily="18" charset="0"/>
                <a:ea typeface="微软雅黑" panose="020B0503020204020204" pitchFamily="34" charset="-122"/>
              </a:rPr>
              <a:t>用户可以在线预约理发，选定理发师</a:t>
            </a:r>
            <a:endParaRPr lang="zh-CN" altLang="en-US" sz="1100"/>
          </a:p>
          <a:p>
            <a:pPr>
              <a:spcBef>
                <a:spcPct val="0"/>
              </a:spcBef>
              <a:buClrTx/>
              <a:buSzTx/>
              <a:buFontTx/>
              <a:buNone/>
            </a:pPr>
            <a:r>
              <a:rPr lang="en-US" altLang="zh-CN" sz="1800" b="1">
                <a:latin typeface="Times New Roman" panose="02020603050405020304" pitchFamily="18" charset="0"/>
                <a:ea typeface="微软雅黑" panose="020B0503020204020204" pitchFamily="34" charset="-122"/>
              </a:rPr>
              <a:t>3.2.6.2</a:t>
            </a:r>
            <a:r>
              <a:rPr lang="zh-CN" altLang="en-US" sz="1800" b="1">
                <a:latin typeface="Times New Roman" panose="02020603050405020304" pitchFamily="18" charset="0"/>
                <a:ea typeface="微软雅黑" panose="020B0503020204020204" pitchFamily="34" charset="-122"/>
              </a:rPr>
              <a:t>刺激</a:t>
            </a:r>
            <a:r>
              <a:rPr lang="en-US" altLang="zh-CN" sz="1800" b="1">
                <a:latin typeface="Times New Roman" panose="02020603050405020304" pitchFamily="18" charset="0"/>
                <a:ea typeface="微软雅黑" panose="020B0503020204020204" pitchFamily="34" charset="-122"/>
              </a:rPr>
              <a:t>/</a:t>
            </a:r>
            <a:r>
              <a:rPr lang="zh-CN" altLang="en-US" sz="1800" b="1">
                <a:latin typeface="Times New Roman" panose="02020603050405020304" pitchFamily="18" charset="0"/>
                <a:ea typeface="微软雅黑" panose="020B0503020204020204" pitchFamily="34" charset="-122"/>
              </a:rPr>
              <a:t>响应序列</a:t>
            </a:r>
            <a:endParaRPr lang="zh-CN" altLang="en-US" sz="1100"/>
          </a:p>
          <a:p>
            <a:pPr>
              <a:spcBef>
                <a:spcPct val="0"/>
              </a:spcBef>
              <a:buClrTx/>
              <a:buSzTx/>
              <a:buFontTx/>
              <a:buNone/>
            </a:pPr>
            <a:r>
              <a:rPr lang="en-US" altLang="zh-CN" sz="1800">
                <a:latin typeface="Times New Roman" panose="02020603050405020304" pitchFamily="18" charset="0"/>
                <a:ea typeface="微软雅黑" panose="020B0503020204020204" pitchFamily="34" charset="-122"/>
              </a:rPr>
              <a:t>1</a:t>
            </a:r>
            <a:r>
              <a:rPr lang="zh-CN" altLang="en-US" sz="1800">
                <a:latin typeface="Times New Roman" panose="02020603050405020304" pitchFamily="18" charset="0"/>
                <a:ea typeface="微软雅黑" panose="020B0503020204020204" pitchFamily="34" charset="-122"/>
              </a:rPr>
              <a:t>） 用户请求进行在线预约</a:t>
            </a:r>
            <a:endParaRPr lang="zh-CN" altLang="en-US" sz="1100"/>
          </a:p>
          <a:p>
            <a:pPr>
              <a:spcBef>
                <a:spcPct val="0"/>
              </a:spcBef>
              <a:buClrTx/>
              <a:buSzTx/>
              <a:buFontTx/>
              <a:buNone/>
            </a:pPr>
            <a:r>
              <a:rPr lang="en-US" altLang="zh-CN" sz="1800">
                <a:latin typeface="Times New Roman" panose="02020603050405020304" pitchFamily="18" charset="0"/>
                <a:ea typeface="微软雅黑" panose="020B0503020204020204" pitchFamily="34" charset="-122"/>
              </a:rPr>
              <a:t>2</a:t>
            </a:r>
            <a:r>
              <a:rPr lang="zh-CN" altLang="en-US" sz="1800">
                <a:latin typeface="Times New Roman" panose="02020603050405020304" pitchFamily="18" charset="0"/>
                <a:ea typeface="微软雅黑" panose="020B0503020204020204" pitchFamily="34" charset="-122"/>
              </a:rPr>
              <a:t>） 系统显示理发店列表</a:t>
            </a:r>
            <a:endParaRPr lang="zh-CN" altLang="en-US" sz="1100"/>
          </a:p>
          <a:p>
            <a:pPr>
              <a:spcBef>
                <a:spcPct val="0"/>
              </a:spcBef>
              <a:buClrTx/>
              <a:buSzTx/>
              <a:buFontTx/>
              <a:buNone/>
            </a:pPr>
            <a:r>
              <a:rPr lang="en-US" altLang="zh-CN" sz="1800">
                <a:latin typeface="Times New Roman" panose="02020603050405020304" pitchFamily="18" charset="0"/>
                <a:ea typeface="微软雅黑" panose="020B0503020204020204" pitchFamily="34" charset="-122"/>
              </a:rPr>
              <a:t>3</a:t>
            </a:r>
            <a:r>
              <a:rPr lang="zh-CN" altLang="en-US" sz="1800">
                <a:latin typeface="Times New Roman" panose="02020603050405020304" pitchFamily="18" charset="0"/>
                <a:ea typeface="微软雅黑" panose="020B0503020204020204" pitchFamily="34" charset="-122"/>
              </a:rPr>
              <a:t>） 用户选择理发店</a:t>
            </a:r>
            <a:endParaRPr lang="zh-CN" altLang="en-US" sz="1100"/>
          </a:p>
          <a:p>
            <a:pPr>
              <a:spcBef>
                <a:spcPct val="0"/>
              </a:spcBef>
              <a:buClrTx/>
              <a:buSzTx/>
              <a:buFontTx/>
              <a:buNone/>
            </a:pPr>
            <a:r>
              <a:rPr lang="en-US" altLang="zh-CN" sz="1800">
                <a:latin typeface="Times New Roman" panose="02020603050405020304" pitchFamily="18" charset="0"/>
                <a:ea typeface="微软雅黑" panose="020B0503020204020204" pitchFamily="34" charset="-122"/>
              </a:rPr>
              <a:t>4</a:t>
            </a:r>
            <a:r>
              <a:rPr lang="zh-CN" altLang="en-US" sz="1800">
                <a:latin typeface="Times New Roman" panose="02020603050405020304" pitchFamily="18" charset="0"/>
                <a:ea typeface="微软雅黑" panose="020B0503020204020204" pitchFamily="34" charset="-122"/>
              </a:rPr>
              <a:t>） 系统显示理发师列表（如果理发店提供）</a:t>
            </a:r>
            <a:endParaRPr lang="zh-CN" altLang="en-US" sz="1100"/>
          </a:p>
          <a:p>
            <a:pPr>
              <a:spcBef>
                <a:spcPct val="0"/>
              </a:spcBef>
              <a:buClrTx/>
              <a:buSzTx/>
              <a:buFontTx/>
              <a:buNone/>
            </a:pPr>
            <a:r>
              <a:rPr lang="en-US" altLang="zh-CN" sz="1800">
                <a:latin typeface="Times New Roman" panose="02020603050405020304" pitchFamily="18" charset="0"/>
                <a:ea typeface="微软雅黑" panose="020B0503020204020204" pitchFamily="34" charset="-122"/>
              </a:rPr>
              <a:t>5</a:t>
            </a:r>
            <a:r>
              <a:rPr lang="zh-CN" altLang="en-US" sz="1800">
                <a:latin typeface="Times New Roman" panose="02020603050405020304" pitchFamily="18" charset="0"/>
                <a:ea typeface="微软雅黑" panose="020B0503020204020204" pitchFamily="34" charset="-122"/>
              </a:rPr>
              <a:t>） 用户选择理发师</a:t>
            </a:r>
            <a:endParaRPr lang="zh-CN" altLang="en-US" sz="1100"/>
          </a:p>
          <a:p>
            <a:pPr>
              <a:spcBef>
                <a:spcPct val="0"/>
              </a:spcBef>
              <a:buClrTx/>
              <a:buSzTx/>
              <a:buFontTx/>
              <a:buNone/>
            </a:pPr>
            <a:r>
              <a:rPr lang="en-US" altLang="zh-CN" sz="1800">
                <a:latin typeface="Times New Roman" panose="02020603050405020304" pitchFamily="18" charset="0"/>
                <a:ea typeface="微软雅黑" panose="020B0503020204020204" pitchFamily="34" charset="-122"/>
              </a:rPr>
              <a:t>6</a:t>
            </a:r>
            <a:r>
              <a:rPr lang="zh-CN" altLang="en-US" sz="1800">
                <a:latin typeface="Times New Roman" panose="02020603050405020304" pitchFamily="18" charset="0"/>
                <a:ea typeface="微软雅黑" panose="020B0503020204020204" pitchFamily="34" charset="-122"/>
              </a:rPr>
              <a:t>） 系统显示预约订单详情</a:t>
            </a:r>
            <a:endParaRPr lang="zh-CN" altLang="en-US" sz="1100"/>
          </a:p>
          <a:p>
            <a:pPr>
              <a:spcBef>
                <a:spcPct val="0"/>
              </a:spcBef>
              <a:buClrTx/>
              <a:buSzTx/>
              <a:buFontTx/>
              <a:buNone/>
            </a:pPr>
            <a:r>
              <a:rPr lang="en-US" altLang="zh-CN" sz="1800">
                <a:latin typeface="Times New Roman" panose="02020603050405020304" pitchFamily="18" charset="0"/>
                <a:ea typeface="微软雅黑" panose="020B0503020204020204" pitchFamily="34" charset="-122"/>
              </a:rPr>
              <a:t>7</a:t>
            </a:r>
            <a:r>
              <a:rPr lang="zh-CN" altLang="en-US" sz="1800">
                <a:latin typeface="Times New Roman" panose="02020603050405020304" pitchFamily="18" charset="0"/>
                <a:ea typeface="微软雅黑" panose="020B0503020204020204" pitchFamily="34" charset="-122"/>
              </a:rPr>
              <a:t>） 用户完成订单：选择时间，填写备注</a:t>
            </a:r>
            <a:endParaRPr lang="zh-CN" altLang="en-US" sz="1100"/>
          </a:p>
          <a:p>
            <a:pPr>
              <a:spcBef>
                <a:spcPct val="0"/>
              </a:spcBef>
              <a:buClrTx/>
              <a:buSzTx/>
              <a:buFontTx/>
              <a:buNone/>
            </a:pPr>
            <a:r>
              <a:rPr lang="en-US" altLang="zh-CN" sz="1800">
                <a:latin typeface="Times New Roman" panose="02020603050405020304" pitchFamily="18" charset="0"/>
                <a:ea typeface="微软雅黑" panose="020B0503020204020204" pitchFamily="34" charset="-122"/>
              </a:rPr>
              <a:t>8</a:t>
            </a:r>
            <a:r>
              <a:rPr lang="zh-CN" altLang="en-US" sz="1800">
                <a:latin typeface="Times New Roman" panose="02020603050405020304" pitchFamily="18" charset="0"/>
                <a:ea typeface="微软雅黑" panose="020B0503020204020204" pitchFamily="34" charset="-122"/>
              </a:rPr>
              <a:t>） 系统将预约单发送给对应商家</a:t>
            </a:r>
            <a:endParaRPr lang="zh-CN" altLang="en-US" sz="1100"/>
          </a:p>
          <a:p>
            <a:pPr>
              <a:spcBef>
                <a:spcPct val="0"/>
              </a:spcBef>
              <a:buClrTx/>
              <a:buSzTx/>
              <a:buFontTx/>
              <a:buNone/>
            </a:pPr>
            <a:r>
              <a:rPr lang="en-US" altLang="zh-CN" sz="1800" b="1">
                <a:latin typeface="Times New Roman" panose="02020603050405020304" pitchFamily="18" charset="0"/>
                <a:ea typeface="微软雅黑" panose="020B0503020204020204" pitchFamily="34" charset="-122"/>
              </a:rPr>
              <a:t>3.2.6.3</a:t>
            </a:r>
            <a:r>
              <a:rPr lang="zh-CN" altLang="en-US" sz="1800" b="1">
                <a:latin typeface="Times New Roman" panose="02020603050405020304" pitchFamily="18" charset="0"/>
                <a:ea typeface="微软雅黑" panose="020B0503020204020204" pitchFamily="34" charset="-122"/>
              </a:rPr>
              <a:t>相关功能需求</a:t>
            </a:r>
            <a:endParaRPr lang="zh-CN" altLang="en-US" sz="1100"/>
          </a:p>
          <a:p>
            <a:pPr>
              <a:spcBef>
                <a:spcPct val="0"/>
              </a:spcBef>
              <a:buClrTx/>
              <a:buSzTx/>
              <a:buFontTx/>
              <a:buNone/>
            </a:pPr>
            <a:endParaRPr lang="zh-CN" altLang="en-US" sz="4000"/>
          </a:p>
        </p:txBody>
      </p:sp>
      <p:sp>
        <p:nvSpPr>
          <p:cNvPr id="39951" name="灯片编号占位符 1">
            <a:extLst>
              <a:ext uri="{FF2B5EF4-FFF2-40B4-BE49-F238E27FC236}">
                <a16:creationId xmlns:a16="http://schemas.microsoft.com/office/drawing/2014/main" id="{F8FD2733-11C4-3F1A-4B2F-9914922AEE4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A647111-DE88-4982-B1E6-19E67D50F5A3}" type="slidenum">
              <a:rPr lang="en-US" altLang="zh-CN" smtClean="0">
                <a:latin typeface="Garamond" panose="02020404030301010803" pitchFamily="18" charset="0"/>
              </a:rPr>
              <a:pPr/>
              <a:t>38</a:t>
            </a:fld>
            <a:endParaRPr lang="en-US" altLang="zh-CN">
              <a:latin typeface="Garamond" panose="02020404030301010803"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a:extLst>
              <a:ext uri="{FF2B5EF4-FFF2-40B4-BE49-F238E27FC236}">
                <a16:creationId xmlns:a16="http://schemas.microsoft.com/office/drawing/2014/main" id="{D79ED120-076C-ECC9-976A-D63D50609DCE}"/>
              </a:ext>
            </a:extLst>
          </p:cNvPr>
          <p:cNvSpPr>
            <a:spLocks noGrp="1" noChangeArrowheads="1"/>
          </p:cNvSpPr>
          <p:nvPr>
            <p:ph type="title"/>
          </p:nvPr>
        </p:nvSpPr>
        <p:spPr>
          <a:xfrm>
            <a:off x="457200" y="277813"/>
            <a:ext cx="3048000" cy="1139825"/>
          </a:xfrm>
        </p:spPr>
        <p:txBody>
          <a:bodyPr/>
          <a:lstStyle/>
          <a:p>
            <a:r>
              <a:rPr lang="zh-CN" altLang="en-US" sz="3200"/>
              <a:t>实践中的需求层次性 </a:t>
            </a:r>
            <a:r>
              <a:rPr lang="en-US" altLang="zh-CN" sz="3200"/>
              <a:t>– </a:t>
            </a:r>
            <a:r>
              <a:rPr lang="zh-CN" altLang="en-US" sz="3200"/>
              <a:t>以华为云</a:t>
            </a:r>
            <a:r>
              <a:rPr lang="en-US" altLang="zh-CN" sz="3200"/>
              <a:t>DevCloud</a:t>
            </a:r>
            <a:r>
              <a:rPr lang="zh-CN" altLang="en-US" sz="3200"/>
              <a:t>为例</a:t>
            </a:r>
          </a:p>
        </p:txBody>
      </p:sp>
      <p:sp>
        <p:nvSpPr>
          <p:cNvPr id="40963" name="灯片编号占位符 3">
            <a:extLst>
              <a:ext uri="{FF2B5EF4-FFF2-40B4-BE49-F238E27FC236}">
                <a16:creationId xmlns:a16="http://schemas.microsoft.com/office/drawing/2014/main" id="{C5375A6F-62AD-7329-E7CF-79500FCB50E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4265998-9480-48DF-9E5A-814600BFE60F}" type="slidenum">
              <a:rPr lang="en-US" altLang="zh-CN" smtClean="0">
                <a:latin typeface="Garamond" panose="02020404030301010803" pitchFamily="18" charset="0"/>
              </a:rPr>
              <a:pPr/>
              <a:t>39</a:t>
            </a:fld>
            <a:endParaRPr lang="en-US" altLang="zh-CN">
              <a:latin typeface="Garamond" panose="02020404030301010803" pitchFamily="18" charset="0"/>
            </a:endParaRPr>
          </a:p>
        </p:txBody>
      </p:sp>
      <p:pic>
        <p:nvPicPr>
          <p:cNvPr id="6" name="图片 5">
            <a:extLst>
              <a:ext uri="{FF2B5EF4-FFF2-40B4-BE49-F238E27FC236}">
                <a16:creationId xmlns:a16="http://schemas.microsoft.com/office/drawing/2014/main" id="{B63D17A1-DAA8-F783-392E-E3C6B407D8A6}"/>
              </a:ext>
            </a:extLst>
          </p:cNvPr>
          <p:cNvPicPr>
            <a:picLocks noChangeAspect="1"/>
          </p:cNvPicPr>
          <p:nvPr/>
        </p:nvPicPr>
        <p:blipFill>
          <a:blip r:embed="rId2"/>
          <a:stretch>
            <a:fillRect/>
          </a:stretch>
        </p:blipFill>
        <p:spPr>
          <a:xfrm>
            <a:off x="3581400" y="457200"/>
            <a:ext cx="5453063" cy="2374900"/>
          </a:xfrm>
          <a:prstGeom prst="rect">
            <a:avLst/>
          </a:prstGeom>
          <a:ln w="12700">
            <a:solidFill>
              <a:schemeClr val="bg1">
                <a:lumMod val="85000"/>
              </a:schemeClr>
            </a:solidFill>
          </a:ln>
        </p:spPr>
      </p:pic>
      <p:graphicFrame>
        <p:nvGraphicFramePr>
          <p:cNvPr id="40965" name="对象 4">
            <a:extLst>
              <a:ext uri="{FF2B5EF4-FFF2-40B4-BE49-F238E27FC236}">
                <a16:creationId xmlns:a16="http://schemas.microsoft.com/office/drawing/2014/main" id="{E5CC938D-4DA2-87EE-0275-C01BED59D6AB}"/>
              </a:ext>
            </a:extLst>
          </p:cNvPr>
          <p:cNvGraphicFramePr>
            <a:graphicFrameLocks noChangeAspect="1"/>
          </p:cNvGraphicFramePr>
          <p:nvPr/>
        </p:nvGraphicFramePr>
        <p:xfrm>
          <a:off x="0" y="3581400"/>
          <a:ext cx="5334000" cy="2493963"/>
        </p:xfrm>
        <a:graphic>
          <a:graphicData uri="http://schemas.openxmlformats.org/presentationml/2006/ole">
            <mc:AlternateContent xmlns:mc="http://schemas.openxmlformats.org/markup-compatibility/2006">
              <mc:Choice xmlns:v="urn:schemas-microsoft-com:vml" Requires="v">
                <p:oleObj name="Visio" r:id="rId3" imgW="3664177" imgH="1711649" progId="Visio.Drawing.11">
                  <p:embed/>
                </p:oleObj>
              </mc:Choice>
              <mc:Fallback>
                <p:oleObj name="Visio" r:id="rId3" imgW="3664177" imgH="1711649" progId="Visio.Drawing.11">
                  <p:embed/>
                  <p:pic>
                    <p:nvPicPr>
                      <p:cNvPr id="40965" name="对象 4">
                        <a:extLst>
                          <a:ext uri="{FF2B5EF4-FFF2-40B4-BE49-F238E27FC236}">
                            <a16:creationId xmlns:a16="http://schemas.microsoft.com/office/drawing/2014/main" id="{E5CC938D-4DA2-87EE-0275-C01BED59D6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581400"/>
                        <a:ext cx="5334000" cy="249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内容占位符 4">
            <a:extLst>
              <a:ext uri="{FF2B5EF4-FFF2-40B4-BE49-F238E27FC236}">
                <a16:creationId xmlns:a16="http://schemas.microsoft.com/office/drawing/2014/main" id="{D276D1D2-8285-2EE4-4A65-6EBA5392A06F}"/>
              </a:ext>
            </a:extLst>
          </p:cNvPr>
          <p:cNvGraphicFramePr>
            <a:graphicFrameLocks noGrp="1"/>
          </p:cNvGraphicFramePr>
          <p:nvPr>
            <p:ph idx="1"/>
          </p:nvPr>
        </p:nvGraphicFramePr>
        <p:xfrm>
          <a:off x="4181475" y="2832100"/>
          <a:ext cx="4743450" cy="3975100"/>
        </p:xfrm>
        <a:graphic>
          <a:graphicData uri="http://schemas.openxmlformats.org/drawingml/2006/table">
            <a:tbl>
              <a:tblPr firstRow="1" firstCol="1" bandRow="1">
                <a:tableStyleId>{5C22544A-7EE6-4342-B048-85BDC9FD1C3A}</a:tableStyleId>
              </a:tblPr>
              <a:tblGrid>
                <a:gridCol w="1331530">
                  <a:extLst>
                    <a:ext uri="{9D8B030D-6E8A-4147-A177-3AD203B41FA5}">
                      <a16:colId xmlns:a16="http://schemas.microsoft.com/office/drawing/2014/main" val="20000"/>
                    </a:ext>
                  </a:extLst>
                </a:gridCol>
                <a:gridCol w="3411920">
                  <a:extLst>
                    <a:ext uri="{9D8B030D-6E8A-4147-A177-3AD203B41FA5}">
                      <a16:colId xmlns:a16="http://schemas.microsoft.com/office/drawing/2014/main" val="20001"/>
                    </a:ext>
                  </a:extLst>
                </a:gridCol>
              </a:tblGrid>
              <a:tr h="0">
                <a:tc>
                  <a:txBody>
                    <a:bodyPr/>
                    <a:lstStyle/>
                    <a:p>
                      <a:pPr marL="648335" algn="ctr">
                        <a:lnSpc>
                          <a:spcPts val="1200"/>
                        </a:lnSpc>
                        <a:spcBef>
                          <a:spcPts val="400"/>
                        </a:spcBef>
                        <a:spcAft>
                          <a:spcPts val="400"/>
                        </a:spcAft>
                      </a:pPr>
                      <a:r>
                        <a:rPr lang="zh-CN" sz="1050" dirty="0">
                          <a:effectLst/>
                        </a:rPr>
                        <a:t>工作项类型</a:t>
                      </a:r>
                      <a:r>
                        <a:rPr lang="en-US" sz="1050" dirty="0">
                          <a:effectLst/>
                        </a:rPr>
                        <a:t>	</a:t>
                      </a:r>
                      <a:endParaRPr lang="zh-CN" sz="1050" dirty="0">
                        <a:effectLst/>
                        <a:latin typeface="Huawei Sans"/>
                        <a:ea typeface="方正兰亭黑简体"/>
                        <a:cs typeface="Arial" panose="020B0604020202020204" pitchFamily="34" charset="0"/>
                      </a:endParaRPr>
                    </a:p>
                  </a:txBody>
                  <a:tcPr marL="90175" marR="90175" marT="46990" marB="46990" anchor="ctr"/>
                </a:tc>
                <a:tc>
                  <a:txBody>
                    <a:bodyPr/>
                    <a:lstStyle/>
                    <a:p>
                      <a:pPr marL="648335" algn="ctr">
                        <a:lnSpc>
                          <a:spcPts val="1200"/>
                        </a:lnSpc>
                        <a:spcBef>
                          <a:spcPts val="400"/>
                        </a:spcBef>
                        <a:spcAft>
                          <a:spcPts val="400"/>
                        </a:spcAft>
                      </a:pPr>
                      <a:r>
                        <a:rPr lang="zh-CN" sz="1050" dirty="0">
                          <a:effectLst/>
                        </a:rPr>
                        <a:t>说明</a:t>
                      </a:r>
                      <a:endParaRPr lang="zh-CN" sz="1050" dirty="0">
                        <a:effectLst/>
                        <a:latin typeface="Huawei Sans"/>
                        <a:ea typeface="方正兰亭黑简体"/>
                        <a:cs typeface="Arial" panose="020B0604020202020204" pitchFamily="34" charset="0"/>
                      </a:endParaRPr>
                    </a:p>
                  </a:txBody>
                  <a:tcPr marL="90175" marR="90175" marT="46990" marB="46990" anchor="ctr"/>
                </a:tc>
                <a:extLst>
                  <a:ext uri="{0D108BD9-81ED-4DB2-BD59-A6C34878D82A}">
                    <a16:rowId xmlns:a16="http://schemas.microsoft.com/office/drawing/2014/main" val="10000"/>
                  </a:ext>
                </a:extLst>
              </a:tr>
              <a:tr h="0">
                <a:tc>
                  <a:txBody>
                    <a:bodyPr/>
                    <a:lstStyle/>
                    <a:p>
                      <a:pPr marL="648335" algn="ctr">
                        <a:lnSpc>
                          <a:spcPts val="1200"/>
                        </a:lnSpc>
                        <a:spcBef>
                          <a:spcPts val="400"/>
                        </a:spcBef>
                        <a:spcAft>
                          <a:spcPts val="400"/>
                        </a:spcAft>
                      </a:pPr>
                      <a:r>
                        <a:rPr lang="en-US" sz="1050" dirty="0">
                          <a:effectLst/>
                        </a:rPr>
                        <a:t>Epic	</a:t>
                      </a:r>
                      <a:endParaRPr lang="zh-CN" sz="1050" dirty="0">
                        <a:effectLst/>
                        <a:latin typeface="Huawei Sans"/>
                        <a:ea typeface="方正兰亭黑简体"/>
                        <a:cs typeface="Arial" panose="020B0604020202020204" pitchFamily="34" charset="0"/>
                      </a:endParaRPr>
                    </a:p>
                  </a:txBody>
                  <a:tcPr marL="90175" marR="90175" marT="46990" marB="46990" anchor="ctr"/>
                </a:tc>
                <a:tc>
                  <a:txBody>
                    <a:bodyPr/>
                    <a:lstStyle/>
                    <a:p>
                      <a:pPr marL="648335" algn="just">
                        <a:lnSpc>
                          <a:spcPts val="1200"/>
                        </a:lnSpc>
                        <a:spcBef>
                          <a:spcPts val="400"/>
                        </a:spcBef>
                        <a:spcAft>
                          <a:spcPts val="400"/>
                        </a:spcAft>
                      </a:pPr>
                      <a:r>
                        <a:rPr lang="zh-CN" sz="1050" dirty="0">
                          <a:effectLst/>
                        </a:rPr>
                        <a:t>通常是公司重要战略举措。</a:t>
                      </a:r>
                      <a:r>
                        <a:rPr lang="en-US" sz="1050" dirty="0">
                          <a:effectLst/>
                        </a:rPr>
                        <a:t>Epic</a:t>
                      </a:r>
                      <a:r>
                        <a:rPr lang="zh-CN" sz="1050" dirty="0">
                          <a:effectLst/>
                        </a:rPr>
                        <a:t>的粒度比较大，需要分解为</a:t>
                      </a:r>
                      <a:r>
                        <a:rPr lang="en-US" sz="1050" dirty="0">
                          <a:effectLst/>
                        </a:rPr>
                        <a:t>Feature</a:t>
                      </a:r>
                      <a:r>
                        <a:rPr lang="zh-CN" sz="1050" dirty="0">
                          <a:effectLst/>
                        </a:rPr>
                        <a:t>，并通过</a:t>
                      </a:r>
                      <a:r>
                        <a:rPr lang="en-US" sz="1050" dirty="0">
                          <a:effectLst/>
                        </a:rPr>
                        <a:t>Feature</a:t>
                      </a:r>
                      <a:r>
                        <a:rPr lang="zh-CN" sz="1050" dirty="0">
                          <a:effectLst/>
                        </a:rPr>
                        <a:t>继续分解细化为</a:t>
                      </a:r>
                      <a:r>
                        <a:rPr lang="en-US" sz="1050" dirty="0">
                          <a:effectLst/>
                        </a:rPr>
                        <a:t>User Story</a:t>
                      </a:r>
                      <a:r>
                        <a:rPr lang="zh-CN" sz="1050" dirty="0">
                          <a:effectLst/>
                        </a:rPr>
                        <a:t>来完成最终的开发和交付。</a:t>
                      </a:r>
                      <a:r>
                        <a:rPr lang="en-US" sz="1050" dirty="0">
                          <a:effectLst/>
                        </a:rPr>
                        <a:t>Epic</a:t>
                      </a:r>
                      <a:r>
                        <a:rPr lang="zh-CN" sz="1050" dirty="0">
                          <a:effectLst/>
                        </a:rPr>
                        <a:t>通常持续数月（</a:t>
                      </a:r>
                      <a:r>
                        <a:rPr lang="en-US" sz="1050" dirty="0">
                          <a:effectLst/>
                        </a:rPr>
                        <a:t>months</a:t>
                      </a:r>
                      <a:r>
                        <a:rPr lang="zh-CN" sz="1050" dirty="0">
                          <a:effectLst/>
                        </a:rPr>
                        <a:t>），需要多个迭代才能完成最终的交付。</a:t>
                      </a:r>
                      <a:endParaRPr lang="zh-CN" sz="1050" dirty="0">
                        <a:effectLst/>
                        <a:latin typeface="Huawei Sans"/>
                        <a:ea typeface="方正兰亭黑简体"/>
                        <a:cs typeface="Arial" panose="020B0604020202020204" pitchFamily="34" charset="0"/>
                      </a:endParaRPr>
                    </a:p>
                  </a:txBody>
                  <a:tcPr marL="90175" marR="90175" marT="46990" marB="46990" anchor="ctr"/>
                </a:tc>
                <a:extLst>
                  <a:ext uri="{0D108BD9-81ED-4DB2-BD59-A6C34878D82A}">
                    <a16:rowId xmlns:a16="http://schemas.microsoft.com/office/drawing/2014/main" val="10001"/>
                  </a:ext>
                </a:extLst>
              </a:tr>
              <a:tr h="0">
                <a:tc>
                  <a:txBody>
                    <a:bodyPr/>
                    <a:lstStyle/>
                    <a:p>
                      <a:pPr marL="648335" algn="ctr">
                        <a:lnSpc>
                          <a:spcPts val="1200"/>
                        </a:lnSpc>
                        <a:spcBef>
                          <a:spcPts val="400"/>
                        </a:spcBef>
                        <a:spcAft>
                          <a:spcPts val="400"/>
                        </a:spcAft>
                      </a:pPr>
                      <a:r>
                        <a:rPr lang="en-US" sz="1050">
                          <a:effectLst/>
                        </a:rPr>
                        <a:t>Feature</a:t>
                      </a:r>
                      <a:endParaRPr lang="zh-CN" sz="1050">
                        <a:effectLst/>
                        <a:latin typeface="Huawei Sans"/>
                        <a:ea typeface="方正兰亭黑简体"/>
                        <a:cs typeface="Arial" panose="020B0604020202020204" pitchFamily="34" charset="0"/>
                      </a:endParaRPr>
                    </a:p>
                  </a:txBody>
                  <a:tcPr marL="90175" marR="90175" marT="46990" marB="46990" anchor="ctr"/>
                </a:tc>
                <a:tc>
                  <a:txBody>
                    <a:bodyPr/>
                    <a:lstStyle/>
                    <a:p>
                      <a:pPr marL="648335">
                        <a:lnSpc>
                          <a:spcPts val="1200"/>
                        </a:lnSpc>
                        <a:spcBef>
                          <a:spcPts val="400"/>
                        </a:spcBef>
                        <a:spcAft>
                          <a:spcPts val="400"/>
                        </a:spcAft>
                      </a:pPr>
                      <a:r>
                        <a:rPr lang="zh-CN" sz="1050" dirty="0">
                          <a:effectLst/>
                        </a:rPr>
                        <a:t>通常是对用户有价值的功能，相比</a:t>
                      </a:r>
                      <a:r>
                        <a:rPr lang="en-US" sz="1050" dirty="0">
                          <a:effectLst/>
                        </a:rPr>
                        <a:t>Epic</a:t>
                      </a:r>
                      <a:r>
                        <a:rPr lang="zh-CN" sz="1050" dirty="0">
                          <a:effectLst/>
                        </a:rPr>
                        <a:t>，</a:t>
                      </a:r>
                      <a:r>
                        <a:rPr lang="en-US" sz="1050" dirty="0">
                          <a:effectLst/>
                        </a:rPr>
                        <a:t>Feature</a:t>
                      </a:r>
                      <a:r>
                        <a:rPr lang="zh-CN" sz="1050" dirty="0">
                          <a:effectLst/>
                        </a:rPr>
                        <a:t>更具体形象，客户可以直接感知，通常在产品发布时作为</a:t>
                      </a:r>
                      <a:r>
                        <a:rPr lang="en-US" sz="1050" dirty="0" err="1">
                          <a:effectLst/>
                        </a:rPr>
                        <a:t>ReleaseNotes</a:t>
                      </a:r>
                      <a:r>
                        <a:rPr lang="zh-CN" sz="1050" dirty="0">
                          <a:effectLst/>
                        </a:rPr>
                        <a:t>的一部分发布给客户。通常持续数个星期（</a:t>
                      </a:r>
                      <a:r>
                        <a:rPr lang="en-US" sz="1050" dirty="0">
                          <a:effectLst/>
                        </a:rPr>
                        <a:t>weeks</a:t>
                      </a:r>
                      <a:r>
                        <a:rPr lang="zh-CN" sz="1050" dirty="0">
                          <a:effectLst/>
                        </a:rPr>
                        <a:t>），需要多个迭代完成交付。</a:t>
                      </a:r>
                      <a:endParaRPr lang="zh-CN" sz="1050" dirty="0">
                        <a:effectLst/>
                        <a:latin typeface="Huawei Sans"/>
                        <a:ea typeface="方正兰亭黑简体"/>
                        <a:cs typeface="Arial" panose="020B0604020202020204" pitchFamily="34" charset="0"/>
                      </a:endParaRPr>
                    </a:p>
                  </a:txBody>
                  <a:tcPr marL="90175" marR="90175" marT="46990" marB="46990" anchor="ctr"/>
                </a:tc>
                <a:extLst>
                  <a:ext uri="{0D108BD9-81ED-4DB2-BD59-A6C34878D82A}">
                    <a16:rowId xmlns:a16="http://schemas.microsoft.com/office/drawing/2014/main" val="10002"/>
                  </a:ext>
                </a:extLst>
              </a:tr>
              <a:tr h="0">
                <a:tc>
                  <a:txBody>
                    <a:bodyPr/>
                    <a:lstStyle/>
                    <a:p>
                      <a:pPr marL="648335" algn="ctr">
                        <a:lnSpc>
                          <a:spcPts val="1200"/>
                        </a:lnSpc>
                        <a:spcBef>
                          <a:spcPts val="400"/>
                        </a:spcBef>
                        <a:spcAft>
                          <a:spcPts val="400"/>
                        </a:spcAft>
                      </a:pPr>
                      <a:r>
                        <a:rPr lang="en-US" sz="1050">
                          <a:effectLst/>
                        </a:rPr>
                        <a:t>Story</a:t>
                      </a:r>
                      <a:endParaRPr lang="zh-CN" sz="1050">
                        <a:effectLst/>
                        <a:latin typeface="Huawei Sans"/>
                        <a:ea typeface="方正兰亭黑简体"/>
                        <a:cs typeface="Arial" panose="020B0604020202020204" pitchFamily="34" charset="0"/>
                      </a:endParaRPr>
                    </a:p>
                  </a:txBody>
                  <a:tcPr marL="90175" marR="90175" marT="46990" marB="46990" anchor="ctr"/>
                </a:tc>
                <a:tc>
                  <a:txBody>
                    <a:bodyPr/>
                    <a:lstStyle/>
                    <a:p>
                      <a:pPr marL="648335">
                        <a:lnSpc>
                          <a:spcPts val="1200"/>
                        </a:lnSpc>
                        <a:spcBef>
                          <a:spcPts val="400"/>
                        </a:spcBef>
                        <a:spcAft>
                          <a:spcPts val="400"/>
                        </a:spcAft>
                      </a:pPr>
                      <a:r>
                        <a:rPr lang="en-US" sz="1050">
                          <a:effectLst/>
                        </a:rPr>
                        <a:t>User Story</a:t>
                      </a:r>
                      <a:r>
                        <a:rPr lang="zh-CN" sz="1050">
                          <a:effectLst/>
                        </a:rPr>
                        <a:t>的简称。是从用户角度对产品需求的详细描述，更小粒度的功能。</a:t>
                      </a:r>
                      <a:r>
                        <a:rPr lang="en-US" sz="1050">
                          <a:effectLst/>
                        </a:rPr>
                        <a:t>Story</a:t>
                      </a:r>
                      <a:r>
                        <a:rPr lang="zh-CN" sz="1050">
                          <a:effectLst/>
                        </a:rPr>
                        <a:t>承接</a:t>
                      </a:r>
                      <a:r>
                        <a:rPr lang="en-US" sz="1050">
                          <a:effectLst/>
                        </a:rPr>
                        <a:t>Feature</a:t>
                      </a:r>
                      <a:r>
                        <a:rPr lang="zh-CN" sz="1050">
                          <a:effectLst/>
                        </a:rPr>
                        <a:t>，并放入有优先级的</a:t>
                      </a:r>
                      <a:r>
                        <a:rPr lang="en-US" sz="1050">
                          <a:effectLst/>
                        </a:rPr>
                        <a:t>backlog</a:t>
                      </a:r>
                      <a:r>
                        <a:rPr lang="zh-CN" sz="1050">
                          <a:effectLst/>
                        </a:rPr>
                        <a:t>中，持续规划、滚动调整优先级，始终让高优先级的</a:t>
                      </a:r>
                      <a:r>
                        <a:rPr lang="en-US" sz="1050">
                          <a:effectLst/>
                        </a:rPr>
                        <a:t>Story</a:t>
                      </a:r>
                      <a:r>
                        <a:rPr lang="zh-CN" sz="1050">
                          <a:effectLst/>
                        </a:rPr>
                        <a:t>更早的交付给客户。</a:t>
                      </a:r>
                      <a:r>
                        <a:rPr lang="en-US" sz="1050">
                          <a:effectLst/>
                        </a:rPr>
                        <a:t>Story</a:t>
                      </a:r>
                      <a:r>
                        <a:rPr lang="zh-CN" sz="1050">
                          <a:effectLst/>
                        </a:rPr>
                        <a:t>通常需要满足</a:t>
                      </a:r>
                      <a:r>
                        <a:rPr lang="en-US" sz="1050">
                          <a:effectLst/>
                        </a:rPr>
                        <a:t>INVEST</a:t>
                      </a:r>
                      <a:r>
                        <a:rPr lang="zh-CN" sz="1050">
                          <a:effectLst/>
                        </a:rPr>
                        <a:t>原则。</a:t>
                      </a:r>
                      <a:r>
                        <a:rPr lang="en-US" sz="1050">
                          <a:effectLst/>
                        </a:rPr>
                        <a:t>Story</a:t>
                      </a:r>
                      <a:r>
                        <a:rPr lang="zh-CN" sz="1050">
                          <a:effectLst/>
                        </a:rPr>
                        <a:t>通常持续数天（</a:t>
                      </a:r>
                      <a:r>
                        <a:rPr lang="en-US" sz="1050">
                          <a:effectLst/>
                        </a:rPr>
                        <a:t>days</a:t>
                      </a:r>
                      <a:r>
                        <a:rPr lang="zh-CN" sz="1050">
                          <a:effectLst/>
                        </a:rPr>
                        <a:t>），并应在一个迭代内完成交付。</a:t>
                      </a:r>
                      <a:endParaRPr lang="zh-CN" sz="1050">
                        <a:effectLst/>
                        <a:latin typeface="Huawei Sans"/>
                        <a:ea typeface="方正兰亭黑简体"/>
                        <a:cs typeface="Arial" panose="020B0604020202020204" pitchFamily="34" charset="0"/>
                      </a:endParaRPr>
                    </a:p>
                  </a:txBody>
                  <a:tcPr marL="90175" marR="90175" marT="46990" marB="46990" anchor="ctr"/>
                </a:tc>
                <a:extLst>
                  <a:ext uri="{0D108BD9-81ED-4DB2-BD59-A6C34878D82A}">
                    <a16:rowId xmlns:a16="http://schemas.microsoft.com/office/drawing/2014/main" val="10003"/>
                  </a:ext>
                </a:extLst>
              </a:tr>
              <a:tr h="0">
                <a:tc>
                  <a:txBody>
                    <a:bodyPr/>
                    <a:lstStyle/>
                    <a:p>
                      <a:pPr marL="648335" algn="ctr">
                        <a:lnSpc>
                          <a:spcPts val="1200"/>
                        </a:lnSpc>
                        <a:spcBef>
                          <a:spcPts val="400"/>
                        </a:spcBef>
                        <a:spcAft>
                          <a:spcPts val="400"/>
                        </a:spcAft>
                      </a:pPr>
                      <a:r>
                        <a:rPr lang="en-US" sz="1050">
                          <a:effectLst/>
                        </a:rPr>
                        <a:t>Task</a:t>
                      </a:r>
                      <a:endParaRPr lang="zh-CN" sz="1050">
                        <a:effectLst/>
                        <a:latin typeface="Huawei Sans"/>
                        <a:ea typeface="方正兰亭黑简体"/>
                        <a:cs typeface="Arial" panose="020B0604020202020204" pitchFamily="34" charset="0"/>
                      </a:endParaRPr>
                    </a:p>
                  </a:txBody>
                  <a:tcPr marL="90175" marR="90175" marT="46990" marB="46990" anchor="ctr"/>
                </a:tc>
                <a:tc>
                  <a:txBody>
                    <a:bodyPr/>
                    <a:lstStyle/>
                    <a:p>
                      <a:pPr marL="648335">
                        <a:lnSpc>
                          <a:spcPts val="1200"/>
                        </a:lnSpc>
                        <a:spcBef>
                          <a:spcPts val="400"/>
                        </a:spcBef>
                        <a:spcAft>
                          <a:spcPts val="400"/>
                        </a:spcAft>
                      </a:pPr>
                      <a:r>
                        <a:rPr lang="zh-CN" sz="1050" dirty="0">
                          <a:effectLst/>
                        </a:rPr>
                        <a:t>在迭代计划会议中，将纳入迭代的</a:t>
                      </a:r>
                      <a:r>
                        <a:rPr lang="en-US" sz="1050" dirty="0">
                          <a:effectLst/>
                        </a:rPr>
                        <a:t>Story</a:t>
                      </a:r>
                      <a:r>
                        <a:rPr lang="zh-CN" sz="1050" dirty="0">
                          <a:effectLst/>
                        </a:rPr>
                        <a:t>指派给具体成员，并分解成一个或多个</a:t>
                      </a:r>
                      <a:r>
                        <a:rPr lang="en-US" sz="1050" dirty="0">
                          <a:effectLst/>
                        </a:rPr>
                        <a:t>Task</a:t>
                      </a:r>
                      <a:r>
                        <a:rPr lang="zh-CN" sz="1050" dirty="0">
                          <a:effectLst/>
                        </a:rPr>
                        <a:t>，填写</a:t>
                      </a:r>
                      <a:r>
                        <a:rPr lang="en-US" sz="1050" dirty="0">
                          <a:effectLst/>
                        </a:rPr>
                        <a:t>“</a:t>
                      </a:r>
                      <a:r>
                        <a:rPr lang="zh-CN" sz="1050" dirty="0">
                          <a:effectLst/>
                        </a:rPr>
                        <a:t>预计工时</a:t>
                      </a:r>
                      <a:r>
                        <a:rPr lang="en-US" sz="1050" dirty="0">
                          <a:effectLst/>
                        </a:rPr>
                        <a:t>”</a:t>
                      </a:r>
                      <a:r>
                        <a:rPr lang="zh-CN" sz="1050" dirty="0">
                          <a:effectLst/>
                        </a:rPr>
                        <a:t>。</a:t>
                      </a:r>
                      <a:endParaRPr lang="zh-CN" sz="1050" dirty="0">
                        <a:effectLst/>
                        <a:latin typeface="Huawei Sans"/>
                        <a:ea typeface="方正兰亭黑简体"/>
                        <a:cs typeface="Arial" panose="020B0604020202020204" pitchFamily="34" charset="0"/>
                      </a:endParaRPr>
                    </a:p>
                  </a:txBody>
                  <a:tcPr marL="90175" marR="90175" marT="46990" marB="46990"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a:extLst>
              <a:ext uri="{FF2B5EF4-FFF2-40B4-BE49-F238E27FC236}">
                <a16:creationId xmlns:a16="http://schemas.microsoft.com/office/drawing/2014/main" id="{F0281B83-1D33-8E5A-E4AC-E580E2C746F8}"/>
              </a:ext>
            </a:extLst>
          </p:cNvPr>
          <p:cNvSpPr>
            <a:spLocks noGrp="1" noChangeArrowheads="1"/>
          </p:cNvSpPr>
          <p:nvPr>
            <p:ph type="title"/>
          </p:nvPr>
        </p:nvSpPr>
        <p:spPr>
          <a:xfrm>
            <a:off x="304800" y="277813"/>
            <a:ext cx="8763000" cy="1139825"/>
          </a:xfrm>
        </p:spPr>
        <p:txBody>
          <a:bodyPr/>
          <a:lstStyle/>
          <a:p>
            <a:r>
              <a:rPr lang="zh-CN" altLang="en-US"/>
              <a:t>商业模式部分与需求工程部分的异同</a:t>
            </a:r>
          </a:p>
        </p:txBody>
      </p:sp>
      <p:sp>
        <p:nvSpPr>
          <p:cNvPr id="24579" name="内容占位符 2">
            <a:extLst>
              <a:ext uri="{FF2B5EF4-FFF2-40B4-BE49-F238E27FC236}">
                <a16:creationId xmlns:a16="http://schemas.microsoft.com/office/drawing/2014/main" id="{125E6F66-2106-7966-3DAD-DAAF870EE99A}"/>
              </a:ext>
            </a:extLst>
          </p:cNvPr>
          <p:cNvSpPr>
            <a:spLocks noGrp="1" noChangeArrowheads="1"/>
          </p:cNvSpPr>
          <p:nvPr>
            <p:ph idx="1"/>
          </p:nvPr>
        </p:nvSpPr>
        <p:spPr>
          <a:xfrm>
            <a:off x="304800" y="1184275"/>
            <a:ext cx="8534400" cy="4530725"/>
          </a:xfrm>
        </p:spPr>
        <p:txBody>
          <a:bodyPr/>
          <a:lstStyle/>
          <a:p>
            <a:r>
              <a:rPr lang="zh-CN" altLang="en-US" dirty="0"/>
              <a:t>商业模式与需求工程的连接</a:t>
            </a:r>
            <a:r>
              <a:rPr lang="zh-CN" altLang="en-US" b="1" dirty="0"/>
              <a:t>（重设计）</a:t>
            </a:r>
            <a:endParaRPr lang="en-US" altLang="zh-CN" b="1" dirty="0"/>
          </a:p>
          <a:p>
            <a:pPr lvl="1"/>
            <a:r>
              <a:rPr lang="zh-CN" altLang="en-US" b="1" dirty="0"/>
              <a:t>整套商业模式画布</a:t>
            </a:r>
            <a:r>
              <a:rPr lang="zh-CN" altLang="en-US" dirty="0"/>
              <a:t>充当需求工程中</a:t>
            </a:r>
            <a:r>
              <a:rPr lang="zh-CN" altLang="en-US" b="1" dirty="0">
                <a:solidFill>
                  <a:srgbClr val="FF0000"/>
                </a:solidFill>
              </a:rPr>
              <a:t>从问题域抽取（有价值）问题</a:t>
            </a:r>
            <a:r>
              <a:rPr lang="zh-CN" altLang="en-US" dirty="0"/>
              <a:t>的方法与工具</a:t>
            </a:r>
            <a:endParaRPr lang="en-US" altLang="zh-CN" dirty="0"/>
          </a:p>
          <a:p>
            <a:pPr lvl="1"/>
            <a:r>
              <a:rPr lang="zh-CN" altLang="en-US" b="1" dirty="0"/>
              <a:t>商业模式设计与评估</a:t>
            </a:r>
            <a:r>
              <a:rPr lang="zh-CN" altLang="en-US" dirty="0"/>
              <a:t>可视作</a:t>
            </a:r>
            <a:r>
              <a:rPr lang="en-US" altLang="zh-CN" b="1" dirty="0"/>
              <a:t>IT</a:t>
            </a:r>
            <a:r>
              <a:rPr lang="zh-CN" altLang="en-US" b="1" dirty="0"/>
              <a:t>企业自驱动</a:t>
            </a:r>
            <a:r>
              <a:rPr lang="zh-CN" altLang="en-US" b="1" dirty="0">
                <a:solidFill>
                  <a:srgbClr val="FF0000"/>
                </a:solidFill>
              </a:rPr>
              <a:t>业务创新</a:t>
            </a:r>
            <a:r>
              <a:rPr lang="zh-CN" altLang="en-US" dirty="0"/>
              <a:t>的</a:t>
            </a:r>
            <a:r>
              <a:rPr lang="zh-CN" altLang="en-US" b="1" dirty="0"/>
              <a:t>产品</a:t>
            </a:r>
            <a:r>
              <a:rPr lang="zh-CN" altLang="en-US" b="1" dirty="0">
                <a:solidFill>
                  <a:srgbClr val="FF0000"/>
                </a:solidFill>
              </a:rPr>
              <a:t>迭代</a:t>
            </a:r>
            <a:r>
              <a:rPr lang="zh-CN" altLang="en-US" dirty="0"/>
              <a:t>（以“人”为主，直面客户，</a:t>
            </a:r>
            <a:r>
              <a:rPr lang="zh-CN" altLang="en-US" dirty="0">
                <a:solidFill>
                  <a:srgbClr val="FF0000"/>
                </a:solidFill>
              </a:rPr>
              <a:t>实现价值</a:t>
            </a:r>
            <a:r>
              <a:rPr lang="zh-CN" altLang="en-US" dirty="0"/>
              <a:t>）</a:t>
            </a:r>
            <a:endParaRPr lang="en-US" altLang="zh-CN" dirty="0"/>
          </a:p>
          <a:p>
            <a:endParaRPr lang="en-US" altLang="zh-CN" sz="200" dirty="0"/>
          </a:p>
          <a:p>
            <a:r>
              <a:rPr lang="zh-CN" altLang="en-US" dirty="0"/>
              <a:t>需求工程部分独有的内容</a:t>
            </a:r>
            <a:r>
              <a:rPr lang="zh-CN" altLang="en-US" b="1" dirty="0"/>
              <a:t>（重分析）</a:t>
            </a:r>
            <a:endParaRPr lang="en-US" altLang="zh-CN" b="1" dirty="0"/>
          </a:p>
          <a:p>
            <a:pPr lvl="1"/>
            <a:r>
              <a:rPr lang="zh-CN" altLang="en-US" dirty="0"/>
              <a:t>问题</a:t>
            </a:r>
            <a:r>
              <a:rPr lang="en-US" altLang="zh-CN" dirty="0"/>
              <a:t> – </a:t>
            </a:r>
            <a:r>
              <a:rPr lang="zh-CN" altLang="en-US" dirty="0"/>
              <a:t>目标 </a:t>
            </a:r>
            <a:r>
              <a:rPr lang="en-US" altLang="zh-CN" dirty="0"/>
              <a:t>– </a:t>
            </a:r>
            <a:r>
              <a:rPr lang="zh-CN" altLang="en-US" dirty="0"/>
              <a:t>任务 </a:t>
            </a:r>
            <a:r>
              <a:rPr lang="en-US" altLang="zh-CN" dirty="0"/>
              <a:t>– </a:t>
            </a:r>
            <a:r>
              <a:rPr lang="zh-CN" altLang="en-US" dirty="0"/>
              <a:t>交互的（基于各种模型的）</a:t>
            </a:r>
            <a:r>
              <a:rPr lang="zh-CN" altLang="en-US" b="1" dirty="0">
                <a:solidFill>
                  <a:srgbClr val="FF0000"/>
                </a:solidFill>
              </a:rPr>
              <a:t>逐层转化</a:t>
            </a:r>
            <a:endParaRPr lang="en-US" altLang="zh-CN" b="1" dirty="0">
              <a:solidFill>
                <a:srgbClr val="FF0000"/>
              </a:solidFill>
            </a:endParaRPr>
          </a:p>
          <a:p>
            <a:pPr lvl="1"/>
            <a:r>
              <a:rPr lang="zh-CN" altLang="en-US" dirty="0"/>
              <a:t>以目标客户的需要（以“业务”为主）为驱动的需求工程与分析</a:t>
            </a:r>
            <a:endParaRPr lang="en-US" altLang="zh-CN" dirty="0"/>
          </a:p>
          <a:p>
            <a:pPr lvl="2"/>
            <a:r>
              <a:rPr lang="zh-CN" altLang="en-US" dirty="0"/>
              <a:t>“人”与“业务”的区别：</a:t>
            </a:r>
            <a:r>
              <a:rPr lang="zh-CN" altLang="en-US" b="1" dirty="0"/>
              <a:t>业务主体是否已存在？是利用画布重新设计（直面客户）还是深入理解和优化相关业务（甲乙两方）？</a:t>
            </a:r>
          </a:p>
        </p:txBody>
      </p:sp>
      <p:sp>
        <p:nvSpPr>
          <p:cNvPr id="24580" name="灯片编号占位符 3">
            <a:extLst>
              <a:ext uri="{FF2B5EF4-FFF2-40B4-BE49-F238E27FC236}">
                <a16:creationId xmlns:a16="http://schemas.microsoft.com/office/drawing/2014/main" id="{DBFDFE19-BE89-BEFC-C72B-D2989CBFB6D0}"/>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D510AD9-EC21-45DF-9EBD-7147447C9697}"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extLst>
      <p:ext uri="{BB962C8B-B14F-4D97-AF65-F5344CB8AC3E}">
        <p14:creationId xmlns:p14="http://schemas.microsoft.com/office/powerpoint/2010/main" val="3796145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4579">
                                            <p:txEl>
                                              <p:pRg st="1" end="1"/>
                                            </p:txEl>
                                          </p:spTgt>
                                        </p:tgtEl>
                                        <p:attrNameLst>
                                          <p:attrName>style.visibility</p:attrName>
                                        </p:attrNameLst>
                                      </p:cBhvr>
                                      <p:to>
                                        <p:strVal val="visible"/>
                                      </p:to>
                                    </p:set>
                                    <p:animEffect transition="in" filter="wipe(down)">
                                      <p:cBhvr>
                                        <p:cTn id="7" dur="500"/>
                                        <p:tgtEl>
                                          <p:spTgt spid="24579">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24579">
                                            <p:txEl>
                                              <p:pRg st="2" end="2"/>
                                            </p:txEl>
                                          </p:spTgt>
                                        </p:tgtEl>
                                        <p:attrNameLst>
                                          <p:attrName>style.visibility</p:attrName>
                                        </p:attrNameLst>
                                      </p:cBhvr>
                                      <p:to>
                                        <p:strVal val="visible"/>
                                      </p:to>
                                    </p:set>
                                    <p:animEffect transition="in" filter="wipe(down)">
                                      <p:cBhvr>
                                        <p:cTn id="10" dur="500"/>
                                        <p:tgtEl>
                                          <p:spTgt spid="24579">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4579">
                                            <p:txEl>
                                              <p:pRg st="5" end="5"/>
                                            </p:txEl>
                                          </p:spTgt>
                                        </p:tgtEl>
                                        <p:attrNameLst>
                                          <p:attrName>style.visibility</p:attrName>
                                        </p:attrNameLst>
                                      </p:cBhvr>
                                      <p:to>
                                        <p:strVal val="visible"/>
                                      </p:to>
                                    </p:set>
                                    <p:animEffect transition="in" filter="wipe(down)">
                                      <p:cBhvr>
                                        <p:cTn id="15" dur="500"/>
                                        <p:tgtEl>
                                          <p:spTgt spid="24579">
                                            <p:txEl>
                                              <p:pRg st="5" end="5"/>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24579">
                                            <p:txEl>
                                              <p:pRg st="6" end="6"/>
                                            </p:txEl>
                                          </p:spTgt>
                                        </p:tgtEl>
                                        <p:attrNameLst>
                                          <p:attrName>style.visibility</p:attrName>
                                        </p:attrNameLst>
                                      </p:cBhvr>
                                      <p:to>
                                        <p:strVal val="visible"/>
                                      </p:to>
                                    </p:set>
                                    <p:animEffect transition="in" filter="wipe(down)">
                                      <p:cBhvr>
                                        <p:cTn id="18" dur="500"/>
                                        <p:tgtEl>
                                          <p:spTgt spid="24579">
                                            <p:txEl>
                                              <p:pRg st="6" end="6"/>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24579">
                                            <p:txEl>
                                              <p:pRg st="7" end="7"/>
                                            </p:txEl>
                                          </p:spTgt>
                                        </p:tgtEl>
                                        <p:attrNameLst>
                                          <p:attrName>style.visibility</p:attrName>
                                        </p:attrNameLst>
                                      </p:cBhvr>
                                      <p:to>
                                        <p:strVal val="visible"/>
                                      </p:to>
                                    </p:set>
                                    <p:animEffect transition="in" filter="wipe(down)">
                                      <p:cBhvr>
                                        <p:cTn id="21" dur="500"/>
                                        <p:tgtEl>
                                          <p:spTgt spid="2457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28145FE3-85F3-9951-50A6-86501449CD5A}"/>
              </a:ext>
            </a:extLst>
          </p:cNvPr>
          <p:cNvSpPr>
            <a:spLocks noGrp="1" noChangeArrowheads="1"/>
          </p:cNvSpPr>
          <p:nvPr>
            <p:ph type="title"/>
          </p:nvPr>
        </p:nvSpPr>
        <p:spPr/>
        <p:txBody>
          <a:bodyPr/>
          <a:lstStyle/>
          <a:p>
            <a:pPr eaLnBrk="1" hangingPunct="1"/>
            <a:r>
              <a:rPr lang="zh-CN" altLang="en-US"/>
              <a:t>主要内容</a:t>
            </a:r>
          </a:p>
        </p:txBody>
      </p:sp>
      <p:sp>
        <p:nvSpPr>
          <p:cNvPr id="41987" name="Rectangle 3">
            <a:extLst>
              <a:ext uri="{FF2B5EF4-FFF2-40B4-BE49-F238E27FC236}">
                <a16:creationId xmlns:a16="http://schemas.microsoft.com/office/drawing/2014/main" id="{C2BEB14C-EA6A-A1BA-B67A-04C9CAB9E563}"/>
              </a:ext>
            </a:extLst>
          </p:cNvPr>
          <p:cNvSpPr>
            <a:spLocks noGrp="1" noChangeArrowheads="1"/>
          </p:cNvSpPr>
          <p:nvPr>
            <p:ph type="body" idx="1"/>
          </p:nvPr>
        </p:nvSpPr>
        <p:spPr/>
        <p:txBody>
          <a:bodyPr/>
          <a:lstStyle/>
          <a:p>
            <a:pPr marL="571500" indent="-571500" eaLnBrk="1" hangingPunct="1">
              <a:buFont typeface="Wingdings" panose="05000000000000000000" pitchFamily="2" charset="2"/>
              <a:buAutoNum type="arabicPeriod"/>
            </a:pPr>
            <a:r>
              <a:rPr lang="zh-CN" altLang="en-US"/>
              <a:t>需求的定义</a:t>
            </a:r>
          </a:p>
          <a:p>
            <a:pPr marL="571500" indent="-571500" eaLnBrk="1" hangingPunct="1">
              <a:buFont typeface="Wingdings" panose="05000000000000000000" pitchFamily="2" charset="2"/>
              <a:buAutoNum type="arabicPeriod"/>
            </a:pPr>
            <a:r>
              <a:rPr lang="zh-CN" altLang="en-US"/>
              <a:t>基本概念的区分</a:t>
            </a:r>
            <a:endParaRPr lang="en-US" altLang="zh-CN"/>
          </a:p>
          <a:p>
            <a:pPr marL="571500" indent="-571500" eaLnBrk="1" hangingPunct="1">
              <a:buFont typeface="Wingdings" panose="05000000000000000000" pitchFamily="2" charset="2"/>
              <a:buAutoNum type="arabicPeriod"/>
            </a:pPr>
            <a:r>
              <a:rPr lang="zh-CN" altLang="en-US"/>
              <a:t>需求的层次性</a:t>
            </a:r>
            <a:endParaRPr lang="en-US" altLang="zh-CN"/>
          </a:p>
          <a:p>
            <a:pPr marL="571500" indent="-571500" eaLnBrk="1" hangingPunct="1">
              <a:buFont typeface="Wingdings" panose="05000000000000000000" pitchFamily="2" charset="2"/>
              <a:buAutoNum type="arabicPeriod"/>
            </a:pPr>
            <a:r>
              <a:rPr lang="zh-CN" altLang="en-US">
                <a:solidFill>
                  <a:srgbClr val="FF0000"/>
                </a:solidFill>
              </a:rPr>
              <a:t>需求的常见类型</a:t>
            </a:r>
          </a:p>
          <a:p>
            <a:pPr marL="571500" indent="-571500" eaLnBrk="1" hangingPunct="1">
              <a:buFont typeface="Wingdings" panose="05000000000000000000" pitchFamily="2" charset="2"/>
              <a:buAutoNum type="arabicPeriod"/>
            </a:pPr>
            <a:r>
              <a:rPr lang="zh-CN" altLang="en-US"/>
              <a:t>优秀需求的特性</a:t>
            </a:r>
          </a:p>
        </p:txBody>
      </p:sp>
      <p:sp>
        <p:nvSpPr>
          <p:cNvPr id="41988" name="灯片编号占位符 1">
            <a:extLst>
              <a:ext uri="{FF2B5EF4-FFF2-40B4-BE49-F238E27FC236}">
                <a16:creationId xmlns:a16="http://schemas.microsoft.com/office/drawing/2014/main" id="{C5450E4C-D8E6-1EDA-8EBC-62EA5DF4FE0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D3D31AF-08A9-46DE-8B29-A204A101E173}" type="slidenum">
              <a:rPr lang="en-US" altLang="zh-CN" smtClean="0">
                <a:latin typeface="Garamond" panose="02020404030301010803" pitchFamily="18" charset="0"/>
              </a:rPr>
              <a:pPr/>
              <a:t>40</a:t>
            </a:fld>
            <a:endParaRPr lang="en-US" altLang="zh-CN">
              <a:latin typeface="Garamond" panose="02020404030301010803"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F0BB412E-7B61-399F-7F7C-E77385D12C10}"/>
              </a:ext>
            </a:extLst>
          </p:cNvPr>
          <p:cNvSpPr>
            <a:spLocks noGrp="1" noChangeArrowheads="1"/>
          </p:cNvSpPr>
          <p:nvPr>
            <p:ph type="title"/>
          </p:nvPr>
        </p:nvSpPr>
        <p:spPr/>
        <p:txBody>
          <a:bodyPr/>
          <a:lstStyle/>
          <a:p>
            <a:pPr eaLnBrk="1" hangingPunct="1"/>
            <a:r>
              <a:rPr lang="zh-CN" altLang="en-US"/>
              <a:t>软件需求的分类</a:t>
            </a:r>
            <a:r>
              <a:rPr lang="en-US" altLang="zh-CN"/>
              <a:t>IEEE </a:t>
            </a:r>
          </a:p>
        </p:txBody>
      </p:sp>
      <p:sp>
        <p:nvSpPr>
          <p:cNvPr id="43011" name="Rectangle 3">
            <a:extLst>
              <a:ext uri="{FF2B5EF4-FFF2-40B4-BE49-F238E27FC236}">
                <a16:creationId xmlns:a16="http://schemas.microsoft.com/office/drawing/2014/main" id="{E732AAF2-2AD7-1E92-1684-AE5DA09C380C}"/>
              </a:ext>
            </a:extLst>
          </p:cNvPr>
          <p:cNvSpPr>
            <a:spLocks noGrp="1" noChangeArrowheads="1"/>
          </p:cNvSpPr>
          <p:nvPr>
            <p:ph type="body" idx="1"/>
          </p:nvPr>
        </p:nvSpPr>
        <p:spPr>
          <a:xfrm>
            <a:off x="457200" y="1143000"/>
            <a:ext cx="8229600" cy="4987925"/>
          </a:xfrm>
        </p:spPr>
        <p:txBody>
          <a:bodyPr/>
          <a:lstStyle/>
          <a:p>
            <a:pPr eaLnBrk="1" hangingPunct="1">
              <a:lnSpc>
                <a:spcPct val="80000"/>
              </a:lnSpc>
            </a:pPr>
            <a:r>
              <a:rPr lang="zh-CN" altLang="en-US" sz="2100"/>
              <a:t>功能需求（</a:t>
            </a:r>
            <a:r>
              <a:rPr lang="en-US" altLang="zh-CN" sz="2100"/>
              <a:t>Functional Requirement</a:t>
            </a:r>
            <a:r>
              <a:rPr lang="zh-CN" altLang="en-US" sz="2100"/>
              <a:t>）：</a:t>
            </a:r>
          </a:p>
          <a:p>
            <a:pPr lvl="1" eaLnBrk="1" hangingPunct="1">
              <a:lnSpc>
                <a:spcPct val="80000"/>
              </a:lnSpc>
            </a:pPr>
            <a:r>
              <a:rPr lang="zh-CN" altLang="en-US" sz="2000"/>
              <a:t>和系统主要工作相关的需求，即在不考虑物理约束的情况下，用户希望系统所能够执行的活动，这些活动可以帮助用户完成任务。功能需求主要表现为系统和环境之间的行为交互。</a:t>
            </a:r>
          </a:p>
          <a:p>
            <a:pPr eaLnBrk="1" hangingPunct="1">
              <a:lnSpc>
                <a:spcPct val="80000"/>
              </a:lnSpc>
            </a:pPr>
            <a:r>
              <a:rPr lang="zh-CN" altLang="en-US" sz="2100"/>
              <a:t>性能需求（</a:t>
            </a:r>
            <a:r>
              <a:rPr lang="en-US" altLang="zh-CN" sz="2100"/>
              <a:t>Performance Requirement</a:t>
            </a:r>
            <a:r>
              <a:rPr lang="zh-CN" altLang="en-US" sz="2100"/>
              <a:t>）：</a:t>
            </a:r>
          </a:p>
          <a:p>
            <a:pPr lvl="1" eaLnBrk="1" hangingPunct="1">
              <a:lnSpc>
                <a:spcPct val="80000"/>
              </a:lnSpc>
            </a:pPr>
            <a:r>
              <a:rPr lang="zh-CN" altLang="en-US" sz="2000"/>
              <a:t>系统整体或系统组成部分应该拥有的性能特征，例如</a:t>
            </a:r>
            <a:r>
              <a:rPr lang="en-US" altLang="zh-CN" sz="2000"/>
              <a:t>CPU</a:t>
            </a:r>
            <a:r>
              <a:rPr lang="zh-CN" altLang="en-US" sz="2000"/>
              <a:t>使用率、内存使用率等。</a:t>
            </a:r>
          </a:p>
          <a:p>
            <a:pPr eaLnBrk="1" hangingPunct="1">
              <a:lnSpc>
                <a:spcPct val="80000"/>
              </a:lnSpc>
            </a:pPr>
            <a:r>
              <a:rPr lang="zh-CN" altLang="en-US" sz="2100"/>
              <a:t>质量属性（</a:t>
            </a:r>
            <a:r>
              <a:rPr lang="en-US" altLang="zh-CN" sz="2100"/>
              <a:t>Quality Attribute</a:t>
            </a:r>
            <a:r>
              <a:rPr lang="zh-CN" altLang="en-US" sz="2100"/>
              <a:t>）：</a:t>
            </a:r>
          </a:p>
          <a:p>
            <a:pPr lvl="1" eaLnBrk="1" hangingPunct="1">
              <a:lnSpc>
                <a:spcPct val="80000"/>
              </a:lnSpc>
            </a:pPr>
            <a:r>
              <a:rPr lang="zh-CN" altLang="en-US" sz="2000"/>
              <a:t>系统完成工作的质量，即系统需要在一个“好的程度”上实现功能需求，例如可靠性程度、可维护性程度等。</a:t>
            </a:r>
          </a:p>
          <a:p>
            <a:pPr eaLnBrk="1" hangingPunct="1">
              <a:lnSpc>
                <a:spcPct val="80000"/>
              </a:lnSpc>
            </a:pPr>
            <a:r>
              <a:rPr lang="zh-CN" altLang="en-US" sz="2100"/>
              <a:t>对外接口（</a:t>
            </a:r>
            <a:r>
              <a:rPr lang="en-US" altLang="zh-CN" sz="2100"/>
              <a:t>External Interface</a:t>
            </a:r>
            <a:r>
              <a:rPr lang="zh-CN" altLang="en-US" sz="2100"/>
              <a:t>）：</a:t>
            </a:r>
          </a:p>
          <a:p>
            <a:pPr lvl="1" eaLnBrk="1" hangingPunct="1">
              <a:lnSpc>
                <a:spcPct val="80000"/>
              </a:lnSpc>
            </a:pPr>
            <a:r>
              <a:rPr lang="zh-CN" altLang="en-US" sz="2000"/>
              <a:t>系统和环境中其他系统之间需要建立的接口，包括硬件接口、软件接口、数据库接口等等。</a:t>
            </a:r>
          </a:p>
          <a:p>
            <a:pPr eaLnBrk="1" hangingPunct="1">
              <a:lnSpc>
                <a:spcPct val="80000"/>
              </a:lnSpc>
            </a:pPr>
            <a:r>
              <a:rPr lang="zh-CN" altLang="en-US" sz="2100"/>
              <a:t>约束 </a:t>
            </a:r>
          </a:p>
          <a:p>
            <a:pPr lvl="1" eaLnBrk="1" hangingPunct="1">
              <a:lnSpc>
                <a:spcPct val="80000"/>
              </a:lnSpc>
            </a:pPr>
            <a:r>
              <a:rPr lang="zh-CN" altLang="en-US" sz="2000"/>
              <a:t>进行系统构造时需要遵守的约束，例如编程语言、硬件设施等 </a:t>
            </a:r>
            <a:endParaRPr lang="en-US" altLang="zh-CN" sz="2000"/>
          </a:p>
          <a:p>
            <a:pPr eaLnBrk="1" hangingPunct="1">
              <a:lnSpc>
                <a:spcPct val="80000"/>
              </a:lnSpc>
            </a:pPr>
            <a:r>
              <a:rPr lang="zh-CN" altLang="en-US" sz="2400"/>
              <a:t>其他</a:t>
            </a:r>
            <a:endParaRPr lang="en-US" altLang="zh-CN" sz="2400"/>
          </a:p>
          <a:p>
            <a:pPr lvl="1" eaLnBrk="1" hangingPunct="1">
              <a:lnSpc>
                <a:spcPct val="80000"/>
              </a:lnSpc>
            </a:pPr>
            <a:r>
              <a:rPr lang="zh-CN" altLang="en-US" sz="2000"/>
              <a:t>数据需求等</a:t>
            </a:r>
          </a:p>
        </p:txBody>
      </p:sp>
      <p:sp>
        <p:nvSpPr>
          <p:cNvPr id="43012" name="灯片编号占位符 1">
            <a:extLst>
              <a:ext uri="{FF2B5EF4-FFF2-40B4-BE49-F238E27FC236}">
                <a16:creationId xmlns:a16="http://schemas.microsoft.com/office/drawing/2014/main" id="{2314B756-5E0F-7A5B-B434-F25FAA135EF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895FDC5-BD92-4AE3-AD78-D9B55B64B554}" type="slidenum">
              <a:rPr lang="en-US" altLang="zh-CN" smtClean="0">
                <a:latin typeface="Garamond" panose="02020404030301010803" pitchFamily="18" charset="0"/>
              </a:rPr>
              <a:pPr/>
              <a:t>41</a:t>
            </a:fld>
            <a:endParaRPr lang="en-US" altLang="zh-CN">
              <a:latin typeface="Garamond" panose="02020404030301010803"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a:extLst>
              <a:ext uri="{FF2B5EF4-FFF2-40B4-BE49-F238E27FC236}">
                <a16:creationId xmlns:a16="http://schemas.microsoft.com/office/drawing/2014/main" id="{165A0116-20EF-C68D-F984-EE725A207575}"/>
              </a:ext>
            </a:extLst>
          </p:cNvPr>
          <p:cNvSpPr>
            <a:spLocks noGrp="1" noChangeArrowheads="1"/>
          </p:cNvSpPr>
          <p:nvPr>
            <p:ph type="title"/>
          </p:nvPr>
        </p:nvSpPr>
        <p:spPr/>
        <p:txBody>
          <a:bodyPr/>
          <a:lstStyle/>
          <a:p>
            <a:r>
              <a:rPr lang="zh-CN" altLang="en-US"/>
              <a:t>不同类型需求的作用</a:t>
            </a:r>
          </a:p>
        </p:txBody>
      </p:sp>
      <p:sp>
        <p:nvSpPr>
          <p:cNvPr id="44035" name="内容占位符 2">
            <a:extLst>
              <a:ext uri="{FF2B5EF4-FFF2-40B4-BE49-F238E27FC236}">
                <a16:creationId xmlns:a16="http://schemas.microsoft.com/office/drawing/2014/main" id="{E63BE9C7-1682-D788-141B-9674CD307F7E}"/>
              </a:ext>
            </a:extLst>
          </p:cNvPr>
          <p:cNvSpPr>
            <a:spLocks noGrp="1" noChangeArrowheads="1"/>
          </p:cNvSpPr>
          <p:nvPr>
            <p:ph idx="1"/>
          </p:nvPr>
        </p:nvSpPr>
        <p:spPr>
          <a:xfrm>
            <a:off x="762000" y="1143000"/>
            <a:ext cx="7467600" cy="4800600"/>
          </a:xfrm>
        </p:spPr>
        <p:txBody>
          <a:bodyPr/>
          <a:lstStyle/>
          <a:p>
            <a:pPr marL="439738" indent="-495300" eaLnBrk="1" hangingPunct="1">
              <a:lnSpc>
                <a:spcPct val="90000"/>
              </a:lnSpc>
            </a:pPr>
            <a:r>
              <a:rPr lang="zh-CN" altLang="en-US" sz="2800"/>
              <a:t>功能需求</a:t>
            </a:r>
            <a:endParaRPr lang="en-US" altLang="zh-CN" sz="2800"/>
          </a:p>
          <a:p>
            <a:pPr marL="839788" lvl="1" indent="-495300" eaLnBrk="1" hangingPunct="1">
              <a:lnSpc>
                <a:spcPct val="90000"/>
              </a:lnSpc>
            </a:pPr>
            <a:r>
              <a:rPr lang="zh-CN" altLang="en-US" sz="2400"/>
              <a:t>必备，价值的来源</a:t>
            </a:r>
          </a:p>
          <a:p>
            <a:pPr marL="439738" indent="-495300" eaLnBrk="1" hangingPunct="1">
              <a:lnSpc>
                <a:spcPct val="90000"/>
              </a:lnSpc>
            </a:pPr>
            <a:r>
              <a:rPr lang="zh-CN" altLang="en-US" sz="2800"/>
              <a:t>性能需求</a:t>
            </a:r>
            <a:endParaRPr lang="en-US" altLang="zh-CN" sz="2800"/>
          </a:p>
          <a:p>
            <a:pPr marL="839788" lvl="1" indent="-495300" eaLnBrk="1" hangingPunct="1">
              <a:lnSpc>
                <a:spcPct val="90000"/>
              </a:lnSpc>
            </a:pPr>
            <a:r>
              <a:rPr lang="zh-CN" altLang="en-US" sz="2400"/>
              <a:t>动态性（系统实际运行状态）需要专门模拟</a:t>
            </a:r>
          </a:p>
          <a:p>
            <a:pPr marL="439738" indent="-495300" eaLnBrk="1" hangingPunct="1">
              <a:lnSpc>
                <a:spcPct val="90000"/>
              </a:lnSpc>
            </a:pPr>
            <a:r>
              <a:rPr lang="zh-CN" altLang="en-US" sz="2800"/>
              <a:t>质量属性</a:t>
            </a:r>
            <a:endParaRPr lang="en-US" altLang="zh-CN" sz="2800"/>
          </a:p>
          <a:p>
            <a:pPr marL="839788" lvl="1" indent="-495300" eaLnBrk="1" hangingPunct="1">
              <a:lnSpc>
                <a:spcPct val="90000"/>
              </a:lnSpc>
            </a:pPr>
            <a:r>
              <a:rPr lang="zh-CN" altLang="en-US" sz="2400"/>
              <a:t>从设计（尤其是体系结构设计）的角度来讲</a:t>
            </a:r>
          </a:p>
          <a:p>
            <a:pPr marL="439738" indent="-495300" eaLnBrk="1" hangingPunct="1">
              <a:lnSpc>
                <a:spcPct val="90000"/>
              </a:lnSpc>
            </a:pPr>
            <a:r>
              <a:rPr lang="zh-CN" altLang="en-US" sz="2800"/>
              <a:t>对外接口</a:t>
            </a:r>
            <a:endParaRPr lang="en-US" altLang="zh-CN" sz="2800"/>
          </a:p>
          <a:p>
            <a:pPr marL="839788" lvl="1" indent="-495300" eaLnBrk="1" hangingPunct="1">
              <a:lnSpc>
                <a:spcPct val="90000"/>
              </a:lnSpc>
            </a:pPr>
            <a:r>
              <a:rPr lang="zh-CN" altLang="en-US" sz="2400"/>
              <a:t>从封装和信息隐藏，以及多平台交互的角度来讲</a:t>
            </a:r>
          </a:p>
          <a:p>
            <a:pPr marL="439738" indent="-495300" eaLnBrk="1" hangingPunct="1">
              <a:lnSpc>
                <a:spcPct val="90000"/>
              </a:lnSpc>
            </a:pPr>
            <a:r>
              <a:rPr lang="zh-CN" altLang="en-US" sz="2800"/>
              <a:t>约束</a:t>
            </a:r>
            <a:endParaRPr lang="en-US" altLang="zh-CN" sz="2800"/>
          </a:p>
          <a:p>
            <a:pPr marL="839788" lvl="1" indent="-495300" eaLnBrk="1" hangingPunct="1">
              <a:lnSpc>
                <a:spcPct val="90000"/>
              </a:lnSpc>
            </a:pPr>
            <a:r>
              <a:rPr lang="zh-CN" altLang="en-US" sz="2400"/>
              <a:t>容易忽略</a:t>
            </a:r>
            <a:endParaRPr lang="en-US" altLang="zh-CN" sz="2400"/>
          </a:p>
        </p:txBody>
      </p:sp>
      <p:sp>
        <p:nvSpPr>
          <p:cNvPr id="44036" name="灯片编号占位符 1">
            <a:extLst>
              <a:ext uri="{FF2B5EF4-FFF2-40B4-BE49-F238E27FC236}">
                <a16:creationId xmlns:a16="http://schemas.microsoft.com/office/drawing/2014/main" id="{796667A1-D378-7BCC-8B60-4D7B7095B3C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0436F8F-E207-4206-80D1-B325CCA4B7E4}" type="slidenum">
              <a:rPr lang="en-US" altLang="zh-CN" smtClean="0">
                <a:latin typeface="Garamond" panose="02020404030301010803" pitchFamily="18" charset="0"/>
              </a:rPr>
              <a:pPr/>
              <a:t>42</a:t>
            </a:fld>
            <a:endParaRPr lang="en-US" altLang="zh-CN">
              <a:latin typeface="Garamond" panose="02020404030301010803"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a:extLst>
              <a:ext uri="{FF2B5EF4-FFF2-40B4-BE49-F238E27FC236}">
                <a16:creationId xmlns:a16="http://schemas.microsoft.com/office/drawing/2014/main" id="{166D31E0-3B11-3CBA-D147-C3D5CD4FD060}"/>
              </a:ext>
            </a:extLst>
          </p:cNvPr>
          <p:cNvSpPr>
            <a:spLocks noGrp="1" noChangeArrowheads="1"/>
          </p:cNvSpPr>
          <p:nvPr>
            <p:ph type="title"/>
          </p:nvPr>
        </p:nvSpPr>
        <p:spPr/>
        <p:txBody>
          <a:bodyPr/>
          <a:lstStyle/>
          <a:p>
            <a:r>
              <a:rPr lang="zh-CN" altLang="en-US"/>
              <a:t>功能需求</a:t>
            </a:r>
          </a:p>
        </p:txBody>
      </p:sp>
      <p:sp>
        <p:nvSpPr>
          <p:cNvPr id="45059" name="内容占位符 2">
            <a:extLst>
              <a:ext uri="{FF2B5EF4-FFF2-40B4-BE49-F238E27FC236}">
                <a16:creationId xmlns:a16="http://schemas.microsoft.com/office/drawing/2014/main" id="{3B955344-1EBA-8589-DD83-63B4384FEC5C}"/>
              </a:ext>
            </a:extLst>
          </p:cNvPr>
          <p:cNvSpPr>
            <a:spLocks noGrp="1" noChangeArrowheads="1"/>
          </p:cNvSpPr>
          <p:nvPr>
            <p:ph idx="1"/>
          </p:nvPr>
        </p:nvSpPr>
        <p:spPr/>
        <p:txBody>
          <a:bodyPr/>
          <a:lstStyle/>
          <a:p>
            <a:r>
              <a:rPr lang="zh-CN" altLang="en-US"/>
              <a:t>是软件产生价值的基础</a:t>
            </a:r>
            <a:endParaRPr lang="en-US" altLang="zh-CN"/>
          </a:p>
          <a:p>
            <a:r>
              <a:rPr lang="zh-CN" altLang="en-US"/>
              <a:t>内容最多、最为复杂</a:t>
            </a:r>
            <a:endParaRPr lang="en-US" altLang="zh-CN"/>
          </a:p>
          <a:p>
            <a:pPr lvl="1"/>
            <a:r>
              <a:rPr lang="zh-CN" altLang="en-US"/>
              <a:t>在所有需求中占比可达</a:t>
            </a:r>
            <a:r>
              <a:rPr lang="en-US" altLang="zh-CN"/>
              <a:t>90%</a:t>
            </a:r>
            <a:r>
              <a:rPr lang="zh-CN" altLang="en-US"/>
              <a:t>甚至更高。</a:t>
            </a:r>
            <a:endParaRPr lang="en-US" altLang="zh-CN"/>
          </a:p>
          <a:p>
            <a:r>
              <a:rPr lang="zh-CN" altLang="en-US"/>
              <a:t>最需要按照</a:t>
            </a:r>
            <a:r>
              <a:rPr lang="en-US" altLang="zh-CN"/>
              <a:t>BR</a:t>
            </a:r>
            <a:r>
              <a:rPr lang="zh-CN" altLang="en-US"/>
              <a:t>（</a:t>
            </a:r>
            <a:r>
              <a:rPr lang="en-US" altLang="zh-CN"/>
              <a:t>SF</a:t>
            </a:r>
            <a:r>
              <a:rPr lang="zh-CN" altLang="en-US"/>
              <a:t>）、</a:t>
            </a:r>
            <a:r>
              <a:rPr lang="en-US" altLang="zh-CN"/>
              <a:t>UR</a:t>
            </a:r>
            <a:r>
              <a:rPr lang="zh-CN" altLang="en-US"/>
              <a:t>、</a:t>
            </a:r>
            <a:r>
              <a:rPr lang="en-US" altLang="zh-CN"/>
              <a:t>SR</a:t>
            </a:r>
            <a:r>
              <a:rPr lang="zh-CN" altLang="en-US"/>
              <a:t>三个层次进行展开</a:t>
            </a:r>
            <a:endParaRPr lang="en-US" altLang="zh-CN"/>
          </a:p>
          <a:p>
            <a:r>
              <a:rPr lang="zh-CN" altLang="en-US" b="1"/>
              <a:t>价值主张 </a:t>
            </a:r>
            <a:r>
              <a:rPr lang="en-US" altLang="zh-CN" b="1"/>
              <a:t>– </a:t>
            </a:r>
            <a:r>
              <a:rPr lang="zh-CN" altLang="en-US" b="1"/>
              <a:t>关键业务 </a:t>
            </a:r>
            <a:r>
              <a:rPr lang="en-US" altLang="zh-CN" b="1"/>
              <a:t>– </a:t>
            </a:r>
            <a:r>
              <a:rPr lang="zh-CN" altLang="en-US" b="1"/>
              <a:t>功能需求，一般可以用可视化、故事和场景进行描述</a:t>
            </a:r>
          </a:p>
        </p:txBody>
      </p:sp>
      <p:sp>
        <p:nvSpPr>
          <p:cNvPr id="45060" name="灯片编号占位符 1">
            <a:extLst>
              <a:ext uri="{FF2B5EF4-FFF2-40B4-BE49-F238E27FC236}">
                <a16:creationId xmlns:a16="http://schemas.microsoft.com/office/drawing/2014/main" id="{A8D27279-CB12-CC92-CAFA-331608A0AFC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1FA2C0F-F59B-4080-86DA-B27768420225}" type="slidenum">
              <a:rPr lang="en-US" altLang="zh-CN" smtClean="0">
                <a:latin typeface="Garamond" panose="02020404030301010803" pitchFamily="18" charset="0"/>
              </a:rPr>
              <a:pPr/>
              <a:t>43</a:t>
            </a:fld>
            <a:endParaRPr lang="en-US" altLang="zh-CN">
              <a:latin typeface="Garamond" panose="02020404030301010803"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E02BAFEA-F8E6-C70D-4D9D-45115DCF88AE}"/>
              </a:ext>
            </a:extLst>
          </p:cNvPr>
          <p:cNvSpPr>
            <a:spLocks noGrp="1" noChangeArrowheads="1"/>
          </p:cNvSpPr>
          <p:nvPr>
            <p:ph type="title"/>
          </p:nvPr>
        </p:nvSpPr>
        <p:spPr/>
        <p:txBody>
          <a:bodyPr/>
          <a:lstStyle/>
          <a:p>
            <a:pPr eaLnBrk="1" hangingPunct="1"/>
            <a:r>
              <a:rPr lang="zh-CN" altLang="en-US"/>
              <a:t>性能需求（</a:t>
            </a:r>
            <a:r>
              <a:rPr lang="en-US" altLang="zh-CN"/>
              <a:t>Performance Requirement</a:t>
            </a:r>
            <a:r>
              <a:rPr lang="zh-CN" altLang="en-US"/>
              <a:t>，</a:t>
            </a:r>
            <a:r>
              <a:rPr lang="en-US" altLang="zh-CN"/>
              <a:t>PR</a:t>
            </a:r>
            <a:r>
              <a:rPr lang="zh-CN" altLang="en-US"/>
              <a:t>） </a:t>
            </a:r>
          </a:p>
        </p:txBody>
      </p:sp>
      <p:sp>
        <p:nvSpPr>
          <p:cNvPr id="46083" name="Rectangle 3">
            <a:extLst>
              <a:ext uri="{FF2B5EF4-FFF2-40B4-BE49-F238E27FC236}">
                <a16:creationId xmlns:a16="http://schemas.microsoft.com/office/drawing/2014/main" id="{B974FCB7-4FFC-5ECB-19C4-AB1421274179}"/>
              </a:ext>
            </a:extLst>
          </p:cNvPr>
          <p:cNvSpPr>
            <a:spLocks noGrp="1" noChangeArrowheads="1"/>
          </p:cNvSpPr>
          <p:nvPr>
            <p:ph type="body" idx="1"/>
          </p:nvPr>
        </p:nvSpPr>
        <p:spPr>
          <a:xfrm>
            <a:off x="152400" y="1641475"/>
            <a:ext cx="8763000" cy="4759325"/>
          </a:xfrm>
        </p:spPr>
        <p:txBody>
          <a:bodyPr/>
          <a:lstStyle/>
          <a:p>
            <a:pPr marL="571500" indent="-571500" eaLnBrk="1" hangingPunct="1">
              <a:lnSpc>
                <a:spcPct val="90000"/>
              </a:lnSpc>
            </a:pPr>
            <a:r>
              <a:rPr lang="zh-CN" altLang="en-US" sz="2400"/>
              <a:t>速度（</a:t>
            </a:r>
            <a:r>
              <a:rPr lang="en-US" altLang="zh-CN" sz="2400"/>
              <a:t>Speed</a:t>
            </a:r>
            <a:r>
              <a:rPr lang="zh-CN" altLang="en-US" sz="2400"/>
              <a:t>），系统的响应时间。</a:t>
            </a:r>
            <a:endParaRPr lang="zh-CN" altLang="en-US" sz="2400" i="1"/>
          </a:p>
          <a:p>
            <a:pPr marL="839788" lvl="1" indent="-495300" eaLnBrk="1" hangingPunct="1">
              <a:lnSpc>
                <a:spcPct val="90000"/>
              </a:lnSpc>
            </a:pPr>
            <a:r>
              <a:rPr lang="en-US" altLang="zh-CN" sz="2400" i="1"/>
              <a:t>PR1</a:t>
            </a:r>
            <a:r>
              <a:rPr lang="zh-CN" altLang="en-US" sz="2400" i="1"/>
              <a:t>：所有的用户查询都必须在</a:t>
            </a:r>
            <a:r>
              <a:rPr lang="en-US" altLang="zh-CN" sz="2400" i="1"/>
              <a:t>10</a:t>
            </a:r>
            <a:r>
              <a:rPr lang="zh-CN" altLang="en-US" sz="2400" i="1"/>
              <a:t>秒内完成。</a:t>
            </a:r>
            <a:endParaRPr lang="zh-CN" altLang="en-US" sz="2400"/>
          </a:p>
          <a:p>
            <a:pPr marL="571500" indent="-571500" eaLnBrk="1" hangingPunct="1">
              <a:lnSpc>
                <a:spcPct val="90000"/>
              </a:lnSpc>
            </a:pPr>
            <a:r>
              <a:rPr lang="zh-CN" altLang="en-US" sz="2400"/>
              <a:t>容量（</a:t>
            </a:r>
            <a:r>
              <a:rPr lang="en-US" altLang="zh-CN" sz="2400"/>
              <a:t>Capacity</a:t>
            </a:r>
            <a:r>
              <a:rPr lang="zh-CN" altLang="en-US" sz="2400"/>
              <a:t>），系统所能存储的数据量。</a:t>
            </a:r>
            <a:endParaRPr lang="zh-CN" altLang="en-US" sz="2400" i="1"/>
          </a:p>
          <a:p>
            <a:pPr marL="839788" lvl="1" indent="-495300" eaLnBrk="1" hangingPunct="1">
              <a:lnSpc>
                <a:spcPct val="90000"/>
              </a:lnSpc>
            </a:pPr>
            <a:r>
              <a:rPr lang="en-US" altLang="zh-CN" sz="2400" i="1"/>
              <a:t>PR2</a:t>
            </a:r>
            <a:r>
              <a:rPr lang="zh-CN" altLang="en-US" sz="2400" i="1"/>
              <a:t>：系统应该能够存储至少</a:t>
            </a:r>
            <a:r>
              <a:rPr lang="en-US" altLang="zh-CN" sz="2400" i="1"/>
              <a:t>10</a:t>
            </a:r>
            <a:r>
              <a:rPr lang="zh-CN" altLang="en-US" sz="2400" i="1"/>
              <a:t>万条销售记录。</a:t>
            </a:r>
            <a:endParaRPr lang="zh-CN" altLang="en-US" sz="2400"/>
          </a:p>
          <a:p>
            <a:pPr marL="571500" indent="-571500" eaLnBrk="1" hangingPunct="1">
              <a:lnSpc>
                <a:spcPct val="90000"/>
              </a:lnSpc>
            </a:pPr>
            <a:r>
              <a:rPr lang="zh-CN" altLang="en-US" sz="2400"/>
              <a:t>吞吐量（</a:t>
            </a:r>
            <a:r>
              <a:rPr lang="en-US" altLang="zh-CN" sz="2400"/>
              <a:t>Throughput</a:t>
            </a:r>
            <a:r>
              <a:rPr lang="zh-CN" altLang="en-US" sz="2400"/>
              <a:t>），系统在连续的时间内完成的事务数量，例如。</a:t>
            </a:r>
            <a:endParaRPr lang="zh-CN" altLang="en-US" sz="2400" i="1"/>
          </a:p>
          <a:p>
            <a:pPr marL="839788" lvl="1" indent="-495300" eaLnBrk="1" hangingPunct="1">
              <a:lnSpc>
                <a:spcPct val="90000"/>
              </a:lnSpc>
            </a:pPr>
            <a:r>
              <a:rPr lang="en-US" altLang="zh-CN" sz="2400" i="1"/>
              <a:t>PR3</a:t>
            </a:r>
            <a:r>
              <a:rPr lang="zh-CN" altLang="en-US" sz="2400" i="1"/>
              <a:t>：解释器每分钟应该至少解析</a:t>
            </a:r>
            <a:r>
              <a:rPr lang="en-US" altLang="zh-CN" sz="2400" i="1"/>
              <a:t>5000</a:t>
            </a:r>
            <a:r>
              <a:rPr lang="zh-CN" altLang="en-US" sz="2400" i="1"/>
              <a:t>条没有错误的语句。</a:t>
            </a:r>
            <a:endParaRPr lang="zh-CN" altLang="en-US" sz="2400"/>
          </a:p>
          <a:p>
            <a:pPr marL="571500" indent="-571500" eaLnBrk="1" hangingPunct="1">
              <a:lnSpc>
                <a:spcPct val="90000"/>
              </a:lnSpc>
            </a:pPr>
            <a:r>
              <a:rPr lang="zh-CN" altLang="en-US" sz="2400"/>
              <a:t>负载（</a:t>
            </a:r>
            <a:r>
              <a:rPr lang="en-US" altLang="zh-CN" sz="2400"/>
              <a:t>Load</a:t>
            </a:r>
            <a:r>
              <a:rPr lang="zh-CN" altLang="en-US" sz="2400"/>
              <a:t>），系统可以承载的并发工作量。</a:t>
            </a:r>
            <a:endParaRPr lang="zh-CN" altLang="en-US" sz="2400" i="1"/>
          </a:p>
          <a:p>
            <a:pPr marL="839788" lvl="1" indent="-495300" eaLnBrk="1" hangingPunct="1">
              <a:lnSpc>
                <a:spcPct val="90000"/>
              </a:lnSpc>
            </a:pPr>
            <a:r>
              <a:rPr lang="en-US" altLang="zh-CN" sz="2400" i="1"/>
              <a:t>PR4</a:t>
            </a:r>
            <a:r>
              <a:rPr lang="zh-CN" altLang="en-US" sz="2400" i="1"/>
              <a:t>：系统应该允许</a:t>
            </a:r>
            <a:r>
              <a:rPr lang="en-US" altLang="zh-CN" sz="2400" i="1"/>
              <a:t>200</a:t>
            </a:r>
            <a:r>
              <a:rPr lang="zh-CN" altLang="en-US" sz="2400" i="1"/>
              <a:t>个用户同时进行正常的工作。</a:t>
            </a:r>
            <a:endParaRPr lang="zh-CN" altLang="en-US" sz="2400"/>
          </a:p>
          <a:p>
            <a:pPr marL="571500" indent="-571500" eaLnBrk="1" hangingPunct="1">
              <a:lnSpc>
                <a:spcPct val="90000"/>
              </a:lnSpc>
            </a:pPr>
            <a:r>
              <a:rPr lang="zh-CN" altLang="en-US" sz="2400"/>
              <a:t>实时性（</a:t>
            </a:r>
            <a:r>
              <a:rPr lang="en-US" altLang="zh-CN" sz="2400"/>
              <a:t>Time-Critical</a:t>
            </a:r>
            <a:r>
              <a:rPr lang="zh-CN" altLang="en-US" sz="2400"/>
              <a:t>），严格的实时要求。</a:t>
            </a:r>
            <a:endParaRPr lang="zh-CN" altLang="en-US" sz="2400" i="1"/>
          </a:p>
          <a:p>
            <a:pPr marL="839788" lvl="1" indent="-495300" eaLnBrk="1" hangingPunct="1">
              <a:lnSpc>
                <a:spcPct val="90000"/>
              </a:lnSpc>
            </a:pPr>
            <a:r>
              <a:rPr lang="en-US" altLang="zh-CN" sz="2400" i="1"/>
              <a:t>PR5</a:t>
            </a:r>
            <a:r>
              <a:rPr lang="zh-CN" altLang="en-US" sz="2400" i="1"/>
              <a:t>：监测到病人异常后，监控器必须在</a:t>
            </a:r>
            <a:r>
              <a:rPr lang="en-US" altLang="zh-CN" sz="2400" i="1"/>
              <a:t>0.5</a:t>
            </a:r>
            <a:r>
              <a:rPr lang="zh-CN" altLang="en-US" sz="2400" i="1"/>
              <a:t>秒内发出警报。</a:t>
            </a:r>
          </a:p>
        </p:txBody>
      </p:sp>
      <p:sp>
        <p:nvSpPr>
          <p:cNvPr id="46084" name="灯片编号占位符 1">
            <a:extLst>
              <a:ext uri="{FF2B5EF4-FFF2-40B4-BE49-F238E27FC236}">
                <a16:creationId xmlns:a16="http://schemas.microsoft.com/office/drawing/2014/main" id="{9D944FA7-8093-2D55-92AD-24034F8FBD1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E71F547-9A23-4AFA-8E17-D09C460048F4}" type="slidenum">
              <a:rPr lang="en-US" altLang="zh-CN" smtClean="0">
                <a:latin typeface="Garamond" panose="02020404030301010803" pitchFamily="18" charset="0"/>
              </a:rPr>
              <a:pPr/>
              <a:t>44</a:t>
            </a:fld>
            <a:endParaRPr lang="en-US" altLang="zh-CN">
              <a:latin typeface="Garamond" panose="02020404030301010803"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EBB8E539-EFBE-28AD-CC92-A3365284C55B}"/>
              </a:ext>
            </a:extLst>
          </p:cNvPr>
          <p:cNvSpPr>
            <a:spLocks noGrp="1" noChangeArrowheads="1"/>
          </p:cNvSpPr>
          <p:nvPr>
            <p:ph type="title"/>
          </p:nvPr>
        </p:nvSpPr>
        <p:spPr/>
        <p:txBody>
          <a:bodyPr/>
          <a:lstStyle/>
          <a:p>
            <a:pPr eaLnBrk="1" hangingPunct="1"/>
            <a:r>
              <a:rPr lang="zh-CN" altLang="en-US"/>
              <a:t>质量属性（</a:t>
            </a:r>
            <a:r>
              <a:rPr lang="en-US" altLang="zh-CN"/>
              <a:t>Quality Attribute</a:t>
            </a:r>
            <a:r>
              <a:rPr lang="zh-CN" altLang="en-US"/>
              <a:t>，</a:t>
            </a:r>
            <a:r>
              <a:rPr lang="en-US" altLang="zh-CN"/>
              <a:t>QR</a:t>
            </a:r>
            <a:r>
              <a:rPr lang="zh-CN" altLang="en-US"/>
              <a:t>）</a:t>
            </a:r>
          </a:p>
        </p:txBody>
      </p:sp>
      <p:sp>
        <p:nvSpPr>
          <p:cNvPr id="47107" name="Rectangle 3">
            <a:extLst>
              <a:ext uri="{FF2B5EF4-FFF2-40B4-BE49-F238E27FC236}">
                <a16:creationId xmlns:a16="http://schemas.microsoft.com/office/drawing/2014/main" id="{E6EE11D9-E36C-8B34-E541-0B43A5AA0F7D}"/>
              </a:ext>
            </a:extLst>
          </p:cNvPr>
          <p:cNvSpPr>
            <a:spLocks noGrp="1" noChangeArrowheads="1"/>
          </p:cNvSpPr>
          <p:nvPr>
            <p:ph type="body" idx="1"/>
          </p:nvPr>
        </p:nvSpPr>
        <p:spPr/>
        <p:txBody>
          <a:bodyPr/>
          <a:lstStyle/>
          <a:p>
            <a:pPr eaLnBrk="1" hangingPunct="1">
              <a:lnSpc>
                <a:spcPct val="90000"/>
              </a:lnSpc>
            </a:pPr>
            <a:r>
              <a:rPr lang="zh-CN" altLang="en-US" sz="2600"/>
              <a:t>系统为了满足规定的及隐含的所有要求而需要具备的要素称为质量（包含性能需求） </a:t>
            </a:r>
          </a:p>
          <a:p>
            <a:pPr eaLnBrk="1" hangingPunct="1">
              <a:lnSpc>
                <a:spcPct val="90000"/>
              </a:lnSpc>
            </a:pPr>
            <a:r>
              <a:rPr lang="zh-CN" altLang="en-US" sz="2600"/>
              <a:t>质量属性是为了度量质量要素而选用的特征 </a:t>
            </a:r>
          </a:p>
          <a:p>
            <a:pPr eaLnBrk="1" hangingPunct="1">
              <a:lnSpc>
                <a:spcPct val="90000"/>
              </a:lnSpc>
            </a:pPr>
            <a:r>
              <a:rPr lang="zh-CN" altLang="en-US" sz="2600"/>
              <a:t>质量模型就是能够为质量需求的描述和评价提供工作基础的特征集及特征之间的联系 </a:t>
            </a:r>
          </a:p>
        </p:txBody>
      </p:sp>
      <p:sp>
        <p:nvSpPr>
          <p:cNvPr id="47108" name="灯片编号占位符 1">
            <a:extLst>
              <a:ext uri="{FF2B5EF4-FFF2-40B4-BE49-F238E27FC236}">
                <a16:creationId xmlns:a16="http://schemas.microsoft.com/office/drawing/2014/main" id="{BB3D4B58-957F-8835-8445-C23A74CCE97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71B1D85-A618-49DF-A703-0F47EE32ECC4}" type="slidenum">
              <a:rPr lang="en-US" altLang="zh-CN" smtClean="0">
                <a:latin typeface="Garamond" panose="02020404030301010803" pitchFamily="18" charset="0"/>
              </a:rPr>
              <a:pPr/>
              <a:t>45</a:t>
            </a:fld>
            <a:endParaRPr lang="en-US" altLang="zh-CN">
              <a:latin typeface="Garamond" panose="02020404030301010803" pitchFamily="18"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E7D11A06-9B3B-8116-82B8-1A08DC52627A}"/>
              </a:ext>
            </a:extLst>
          </p:cNvPr>
          <p:cNvSpPr>
            <a:spLocks noGrp="1" noChangeArrowheads="1"/>
          </p:cNvSpPr>
          <p:nvPr>
            <p:ph type="title"/>
          </p:nvPr>
        </p:nvSpPr>
        <p:spPr/>
        <p:txBody>
          <a:bodyPr/>
          <a:lstStyle/>
          <a:p>
            <a:pPr eaLnBrk="1" hangingPunct="1"/>
            <a:r>
              <a:rPr lang="zh-CN" altLang="en-US" sz="3800"/>
              <a:t>质量属性举例</a:t>
            </a:r>
            <a:br>
              <a:rPr lang="zh-CN" altLang="en-US" sz="3800"/>
            </a:br>
            <a:r>
              <a:rPr lang="en-US" altLang="zh-CN" sz="3800">
                <a:latin typeface="Arial" panose="020B0604020202020204" pitchFamily="34" charset="0"/>
              </a:rPr>
              <a:t>——</a:t>
            </a:r>
            <a:r>
              <a:rPr lang="en-US" altLang="zh-CN" sz="3800"/>
              <a:t>ISO/IEC 9126 </a:t>
            </a:r>
          </a:p>
        </p:txBody>
      </p:sp>
      <p:pic>
        <p:nvPicPr>
          <p:cNvPr id="48131" name="Picture 4">
            <a:extLst>
              <a:ext uri="{FF2B5EF4-FFF2-40B4-BE49-F238E27FC236}">
                <a16:creationId xmlns:a16="http://schemas.microsoft.com/office/drawing/2014/main" id="{9C477B48-7B9C-6CB9-40E0-79BD07B516BE}"/>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219200" y="1371600"/>
            <a:ext cx="6477000" cy="5502275"/>
          </a:xfrm>
          <a:noFill/>
        </p:spPr>
      </p:pic>
      <p:sp>
        <p:nvSpPr>
          <p:cNvPr id="48132" name="灯片编号占位符 1">
            <a:extLst>
              <a:ext uri="{FF2B5EF4-FFF2-40B4-BE49-F238E27FC236}">
                <a16:creationId xmlns:a16="http://schemas.microsoft.com/office/drawing/2014/main" id="{FCC2F690-52C7-C322-E08F-20329E98DB4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DFCB576-34FA-4D6B-A483-0ED4442145F9}" type="slidenum">
              <a:rPr lang="en-US" altLang="zh-CN" smtClean="0">
                <a:latin typeface="Garamond" panose="02020404030301010803" pitchFamily="18" charset="0"/>
              </a:rPr>
              <a:pPr/>
              <a:t>46</a:t>
            </a:fld>
            <a:endParaRPr lang="en-US" altLang="zh-CN">
              <a:latin typeface="Garamond" panose="02020404030301010803" pitchFamily="18"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a:extLst>
              <a:ext uri="{FF2B5EF4-FFF2-40B4-BE49-F238E27FC236}">
                <a16:creationId xmlns:a16="http://schemas.microsoft.com/office/drawing/2014/main" id="{E49E23E2-DD01-2938-683B-8D870C883FCD}"/>
              </a:ext>
            </a:extLst>
          </p:cNvPr>
          <p:cNvSpPr>
            <a:spLocks noGrp="1" noChangeArrowheads="1"/>
          </p:cNvSpPr>
          <p:nvPr>
            <p:ph type="title"/>
          </p:nvPr>
        </p:nvSpPr>
        <p:spPr/>
        <p:txBody>
          <a:bodyPr/>
          <a:lstStyle/>
          <a:p>
            <a:r>
              <a:rPr lang="zh-CN" altLang="zh-CN"/>
              <a:t>常见的质量属性</a:t>
            </a:r>
            <a:r>
              <a:rPr lang="zh-CN" altLang="en-US"/>
              <a:t>示例</a:t>
            </a:r>
          </a:p>
        </p:txBody>
      </p:sp>
      <p:sp>
        <p:nvSpPr>
          <p:cNvPr id="49155" name="内容占位符 2">
            <a:extLst>
              <a:ext uri="{FF2B5EF4-FFF2-40B4-BE49-F238E27FC236}">
                <a16:creationId xmlns:a16="http://schemas.microsoft.com/office/drawing/2014/main" id="{9723971D-D26D-F6FA-1E58-8611DE740216}"/>
              </a:ext>
            </a:extLst>
          </p:cNvPr>
          <p:cNvSpPr>
            <a:spLocks noGrp="1" noChangeArrowheads="1"/>
          </p:cNvSpPr>
          <p:nvPr>
            <p:ph idx="1"/>
          </p:nvPr>
        </p:nvSpPr>
        <p:spPr>
          <a:xfrm>
            <a:off x="381000" y="914400"/>
            <a:ext cx="8610600" cy="5486400"/>
          </a:xfrm>
        </p:spPr>
        <p:txBody>
          <a:bodyPr/>
          <a:lstStyle/>
          <a:p>
            <a:r>
              <a:rPr lang="zh-CN" altLang="zh-CN" sz="2400"/>
              <a:t>可靠性（</a:t>
            </a:r>
            <a:r>
              <a:rPr lang="en-US" altLang="zh-CN" sz="2400"/>
              <a:t>Reliability</a:t>
            </a:r>
            <a:r>
              <a:rPr lang="zh-CN" altLang="zh-CN" sz="2400"/>
              <a:t>）：在规格时间间隔内和规定条件下，系统或部件执行所要求能力的能力。</a:t>
            </a:r>
          </a:p>
          <a:p>
            <a:pPr lvl="1"/>
            <a:r>
              <a:rPr lang="en-US" altLang="zh-CN" sz="2400"/>
              <a:t>Reliability6</a:t>
            </a:r>
            <a:r>
              <a:rPr lang="zh-CN" altLang="zh-CN" sz="2400"/>
              <a:t>：在进行数据的下载和上传中，如果网络故障，系统不能出现故障</a:t>
            </a:r>
            <a:r>
              <a:rPr lang="zh-CN" altLang="zh-CN" sz="2800"/>
              <a:t>。</a:t>
            </a:r>
          </a:p>
          <a:p>
            <a:pPr lvl="2"/>
            <a:r>
              <a:rPr lang="en-US" altLang="zh-CN" sz="2000"/>
              <a:t>Reliability6.1</a:t>
            </a:r>
            <a:r>
              <a:rPr lang="zh-CN" altLang="zh-CN" sz="2000"/>
              <a:t>：分店子系统应该检测到故障，并尝试重新连接网络</a:t>
            </a:r>
            <a:r>
              <a:rPr lang="en-US" altLang="zh-CN" sz="2000"/>
              <a:t>3</a:t>
            </a:r>
            <a:r>
              <a:rPr lang="zh-CN" altLang="zh-CN" sz="2000"/>
              <a:t>次，每次</a:t>
            </a:r>
            <a:r>
              <a:rPr lang="en-US" altLang="zh-CN" sz="2000"/>
              <a:t>15</a:t>
            </a:r>
            <a:r>
              <a:rPr lang="zh-CN" altLang="zh-CN" sz="2000"/>
              <a:t>秒；</a:t>
            </a:r>
          </a:p>
          <a:p>
            <a:pPr lvl="3"/>
            <a:r>
              <a:rPr lang="en-US" altLang="zh-CN" sz="1800"/>
              <a:t>Reliability6.1.1</a:t>
            </a:r>
            <a:r>
              <a:rPr lang="zh-CN" altLang="zh-CN" sz="1800"/>
              <a:t>：重新连接后，分店子系统应该继续之前的工作；</a:t>
            </a:r>
          </a:p>
          <a:p>
            <a:pPr lvl="3"/>
            <a:r>
              <a:rPr lang="en-US" altLang="zh-CN" sz="1800"/>
              <a:t>Reliability6.1.2</a:t>
            </a:r>
            <a:r>
              <a:rPr lang="zh-CN" altLang="zh-CN" sz="1800"/>
              <a:t>：如果重新连接不成功，分店子系统应该等待</a:t>
            </a:r>
            <a:r>
              <a:rPr lang="en-US" altLang="zh-CN" sz="1800"/>
              <a:t>5</a:t>
            </a:r>
            <a:r>
              <a:rPr lang="zh-CN" altLang="zh-CN" sz="1800"/>
              <a:t>分钟后再次尝试重新连接</a:t>
            </a:r>
          </a:p>
          <a:p>
            <a:pPr lvl="4"/>
            <a:r>
              <a:rPr lang="en-US" altLang="zh-CN" sz="1800"/>
              <a:t>Reliability6.1.2.1</a:t>
            </a:r>
            <a:r>
              <a:rPr lang="zh-CN" altLang="zh-CN" sz="1800"/>
              <a:t>：重新连接后，分店子系统应该继续之前的工作；</a:t>
            </a:r>
          </a:p>
          <a:p>
            <a:pPr lvl="4"/>
            <a:r>
              <a:rPr lang="en-US" altLang="zh-CN" sz="1800"/>
              <a:t>Reliability6.1.2.2</a:t>
            </a:r>
            <a:r>
              <a:rPr lang="zh-CN" altLang="zh-CN" sz="1800"/>
              <a:t>：如果重新连接仍然不成功，分店子系统将数据恢复到同步之前的状态；</a:t>
            </a:r>
          </a:p>
          <a:p>
            <a:pPr lvl="2"/>
            <a:r>
              <a:rPr lang="en-US" altLang="zh-CN" sz="2000"/>
              <a:t>Reliability6.2</a:t>
            </a:r>
            <a:r>
              <a:rPr lang="zh-CN" altLang="zh-CN" sz="2000"/>
              <a:t>：总店子系统应该检测到故障，并等待分店子系统的消息</a:t>
            </a:r>
          </a:p>
          <a:p>
            <a:pPr lvl="3"/>
            <a:r>
              <a:rPr lang="en-US" altLang="zh-CN" sz="1800"/>
              <a:t>Reliability6.2.1</a:t>
            </a:r>
            <a:r>
              <a:rPr lang="zh-CN" altLang="zh-CN" sz="1800"/>
              <a:t>：在等待</a:t>
            </a:r>
            <a:r>
              <a:rPr lang="en-US" altLang="zh-CN" sz="1800"/>
              <a:t>10</a:t>
            </a:r>
            <a:r>
              <a:rPr lang="zh-CN" altLang="zh-CN" sz="1800"/>
              <a:t>分钟仍然没有接到分店子系统的消息时，分店子系统将数据恢复到同步之前的状态</a:t>
            </a:r>
            <a:endParaRPr lang="zh-CN" altLang="zh-CN" sz="3200"/>
          </a:p>
        </p:txBody>
      </p:sp>
      <p:sp>
        <p:nvSpPr>
          <p:cNvPr id="49156" name="灯片编号占位符 1">
            <a:extLst>
              <a:ext uri="{FF2B5EF4-FFF2-40B4-BE49-F238E27FC236}">
                <a16:creationId xmlns:a16="http://schemas.microsoft.com/office/drawing/2014/main" id="{B4FDDF0F-7131-671E-6367-05BAB55ACF75}"/>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DCA92D7-1E7B-425A-BE69-9DBF6D9BC305}" type="slidenum">
              <a:rPr lang="en-US" altLang="zh-CN" smtClean="0">
                <a:latin typeface="Garamond" panose="02020404030301010803" pitchFamily="18" charset="0"/>
              </a:rPr>
              <a:pPr/>
              <a:t>47</a:t>
            </a:fld>
            <a:endParaRPr lang="en-US" altLang="zh-CN">
              <a:latin typeface="Garamond" panose="02020404030301010803" pitchFamily="18"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a:extLst>
              <a:ext uri="{FF2B5EF4-FFF2-40B4-BE49-F238E27FC236}">
                <a16:creationId xmlns:a16="http://schemas.microsoft.com/office/drawing/2014/main" id="{2D933456-D74A-FFCE-1C2E-E42F17E13E8A}"/>
              </a:ext>
            </a:extLst>
          </p:cNvPr>
          <p:cNvSpPr>
            <a:spLocks noGrp="1" noChangeArrowheads="1"/>
          </p:cNvSpPr>
          <p:nvPr>
            <p:ph type="title"/>
          </p:nvPr>
        </p:nvSpPr>
        <p:spPr/>
        <p:txBody>
          <a:bodyPr/>
          <a:lstStyle/>
          <a:p>
            <a:r>
              <a:rPr lang="zh-CN" altLang="zh-CN"/>
              <a:t>常见的质量属性</a:t>
            </a:r>
            <a:r>
              <a:rPr lang="zh-CN" altLang="en-US"/>
              <a:t>示例</a:t>
            </a:r>
          </a:p>
        </p:txBody>
      </p:sp>
      <p:sp>
        <p:nvSpPr>
          <p:cNvPr id="3" name="内容占位符 2">
            <a:extLst>
              <a:ext uri="{FF2B5EF4-FFF2-40B4-BE49-F238E27FC236}">
                <a16:creationId xmlns:a16="http://schemas.microsoft.com/office/drawing/2014/main" id="{8A9EE7DC-53A0-CE1E-60A8-0A6C9F7EC97F}"/>
              </a:ext>
            </a:extLst>
          </p:cNvPr>
          <p:cNvSpPr>
            <a:spLocks noGrp="1"/>
          </p:cNvSpPr>
          <p:nvPr>
            <p:ph idx="1"/>
          </p:nvPr>
        </p:nvSpPr>
        <p:spPr>
          <a:xfrm>
            <a:off x="228600" y="838200"/>
            <a:ext cx="8686800" cy="5715000"/>
          </a:xfrm>
        </p:spPr>
        <p:txBody>
          <a:bodyPr/>
          <a:lstStyle/>
          <a:p>
            <a:pPr>
              <a:defRPr/>
            </a:pPr>
            <a:r>
              <a:rPr lang="zh-CN" altLang="zh-CN" sz="2400" dirty="0"/>
              <a:t>可用性（</a:t>
            </a:r>
            <a:r>
              <a:rPr lang="en-US" altLang="zh-CN" sz="2400" dirty="0"/>
              <a:t>Availability</a:t>
            </a:r>
            <a:r>
              <a:rPr lang="zh-CN" altLang="zh-CN" sz="2400" dirty="0"/>
              <a:t>）：软件系统在投入使用时可操作和可访问的程度或能实现其指定系统功能的概率</a:t>
            </a:r>
          </a:p>
          <a:p>
            <a:pPr lvl="1">
              <a:defRPr/>
            </a:pPr>
            <a:r>
              <a:rPr lang="en-US" altLang="zh-CN" sz="2000" i="1" dirty="0"/>
              <a:t>QA2</a:t>
            </a:r>
            <a:r>
              <a:rPr lang="zh-CN" altLang="zh-CN" sz="2000" i="1" dirty="0"/>
              <a:t>：系统的可用性要达到</a:t>
            </a:r>
            <a:r>
              <a:rPr lang="en-US" altLang="zh-CN" sz="2000" i="1" dirty="0"/>
              <a:t>98%</a:t>
            </a:r>
            <a:r>
              <a:rPr lang="zh-CN" altLang="zh-CN" sz="2000" i="1" dirty="0"/>
              <a:t>。</a:t>
            </a:r>
            <a:endParaRPr lang="zh-CN" altLang="zh-CN" sz="2000" dirty="0"/>
          </a:p>
          <a:p>
            <a:pPr>
              <a:defRPr/>
            </a:pPr>
            <a:r>
              <a:rPr lang="zh-CN" altLang="zh-CN" sz="2400" dirty="0"/>
              <a:t>安全性（</a:t>
            </a:r>
            <a:r>
              <a:rPr lang="en-US" altLang="zh-CN" sz="2400" dirty="0"/>
              <a:t>Security</a:t>
            </a:r>
            <a:r>
              <a:rPr lang="zh-CN" altLang="zh-CN" sz="2400" dirty="0"/>
              <a:t>）：软件阻止对其程序和数据进行未授权访问的能力，未授权的访问可能是有意，也可能是无意的</a:t>
            </a:r>
          </a:p>
          <a:p>
            <a:pPr lvl="1">
              <a:defRPr/>
            </a:pPr>
            <a:r>
              <a:rPr lang="en-US" altLang="zh-CN" sz="2000" i="1" dirty="0"/>
              <a:t>QA3</a:t>
            </a:r>
            <a:r>
              <a:rPr lang="zh-CN" altLang="zh-CN" sz="2000" i="1" dirty="0"/>
              <a:t>：</a:t>
            </a:r>
            <a:r>
              <a:rPr lang="en-US" altLang="zh-CN" sz="2000" i="1" dirty="0"/>
              <a:t>VIP</a:t>
            </a:r>
            <a:r>
              <a:rPr lang="zh-CN" altLang="zh-CN" sz="2000" i="1" dirty="0"/>
              <a:t>顾客只能查看自己的个人信息和购买记录；</a:t>
            </a:r>
            <a:endParaRPr lang="zh-CN" altLang="zh-CN" sz="2000" dirty="0"/>
          </a:p>
          <a:p>
            <a:pPr marL="344487" lvl="1" indent="0">
              <a:buFont typeface="Wingdings" panose="05000000000000000000" pitchFamily="2" charset="2"/>
              <a:buNone/>
              <a:defRPr/>
            </a:pPr>
            <a:r>
              <a:rPr lang="en-US" altLang="zh-CN" sz="2000" i="1" dirty="0"/>
              <a:t>               </a:t>
            </a:r>
            <a:r>
              <a:rPr lang="zh-CN" altLang="zh-CN" sz="2000" i="1" dirty="0"/>
              <a:t>收银员只能查看，不能修改、删除</a:t>
            </a:r>
            <a:r>
              <a:rPr lang="en-US" altLang="zh-CN" sz="2000" i="1" dirty="0"/>
              <a:t>VIP</a:t>
            </a:r>
            <a:r>
              <a:rPr lang="zh-CN" altLang="zh-CN" sz="2000" i="1" dirty="0"/>
              <a:t>顾客的信息。</a:t>
            </a:r>
            <a:endParaRPr lang="zh-CN" altLang="zh-CN" sz="2000" dirty="0"/>
          </a:p>
          <a:p>
            <a:pPr>
              <a:defRPr/>
            </a:pPr>
            <a:r>
              <a:rPr lang="zh-CN" altLang="zh-CN" sz="2400" dirty="0"/>
              <a:t>可维护性（</a:t>
            </a:r>
            <a:r>
              <a:rPr lang="en-US" altLang="zh-CN" sz="2400" dirty="0"/>
              <a:t>Maintainability</a:t>
            </a:r>
            <a:r>
              <a:rPr lang="zh-CN" altLang="zh-CN" sz="2400" dirty="0"/>
              <a:t>）：软件系统或部件能修改以排除故障、改进性能或其他属性或适应变更了的环境的容易程度，包括可修改性（</a:t>
            </a:r>
            <a:r>
              <a:rPr lang="en-US" altLang="zh-CN" sz="2400" dirty="0"/>
              <a:t>Modifiability</a:t>
            </a:r>
            <a:r>
              <a:rPr lang="zh-CN" altLang="zh-CN" sz="2400" dirty="0"/>
              <a:t>）和可扩展性（</a:t>
            </a:r>
            <a:r>
              <a:rPr lang="en-US" altLang="zh-CN" sz="2400" dirty="0"/>
              <a:t>Extensibility</a:t>
            </a:r>
            <a:r>
              <a:rPr lang="zh-CN" altLang="zh-CN" sz="2400" dirty="0"/>
              <a:t>）</a:t>
            </a:r>
          </a:p>
          <a:p>
            <a:pPr lvl="1">
              <a:defRPr/>
            </a:pPr>
            <a:r>
              <a:rPr lang="en-US" altLang="zh-CN" sz="2000" i="1" dirty="0"/>
              <a:t>QA4</a:t>
            </a:r>
            <a:r>
              <a:rPr lang="zh-CN" altLang="zh-CN" sz="2000" i="1" dirty="0"/>
              <a:t>：如果系统要增加新的特价类型，要能够在</a:t>
            </a:r>
            <a:r>
              <a:rPr lang="en-US" altLang="zh-CN" sz="2000" i="1" dirty="0"/>
              <a:t>2</a:t>
            </a:r>
            <a:r>
              <a:rPr lang="zh-CN" altLang="zh-CN" sz="2000" i="1" dirty="0"/>
              <a:t>个人月内完成。</a:t>
            </a:r>
            <a:endParaRPr lang="zh-CN" altLang="zh-CN" sz="2000" dirty="0"/>
          </a:p>
          <a:p>
            <a:pPr>
              <a:defRPr/>
            </a:pPr>
            <a:r>
              <a:rPr lang="zh-CN" altLang="zh-CN" sz="2400" dirty="0"/>
              <a:t>易用性（</a:t>
            </a:r>
            <a:r>
              <a:rPr lang="en-US" altLang="zh-CN" sz="2400" dirty="0"/>
              <a:t>Usability</a:t>
            </a:r>
            <a:r>
              <a:rPr lang="zh-CN" altLang="zh-CN" sz="2400" dirty="0"/>
              <a:t>）：与用户使用软件所花费的努力及其对使用的评价相关的特性</a:t>
            </a:r>
            <a:r>
              <a:rPr lang="zh-CN" altLang="zh-CN" sz="2800" dirty="0"/>
              <a:t>。</a:t>
            </a:r>
          </a:p>
          <a:p>
            <a:pPr lvl="1">
              <a:defRPr/>
            </a:pPr>
            <a:r>
              <a:rPr lang="en-US" altLang="zh-CN" sz="2000" i="1" dirty="0"/>
              <a:t>QA6</a:t>
            </a:r>
            <a:r>
              <a:rPr lang="zh-CN" altLang="zh-CN" sz="2000" i="1" dirty="0"/>
              <a:t>：使用系统</a:t>
            </a:r>
            <a:r>
              <a:rPr lang="en-US" altLang="zh-CN" sz="2000" i="1" dirty="0"/>
              <a:t>1</a:t>
            </a:r>
            <a:r>
              <a:rPr lang="zh-CN" altLang="zh-CN" sz="2000" i="1" dirty="0"/>
              <a:t>个月的收银员进行销售处理的效率要达到</a:t>
            </a:r>
            <a:r>
              <a:rPr lang="en-US" altLang="zh-CN" sz="2000" i="1" dirty="0"/>
              <a:t>10</a:t>
            </a:r>
            <a:r>
              <a:rPr lang="zh-CN" altLang="zh-CN" sz="2000" i="1" dirty="0"/>
              <a:t>件商品</a:t>
            </a:r>
            <a:r>
              <a:rPr lang="en-US" altLang="zh-CN" sz="2000" i="1" dirty="0"/>
              <a:t>/</a:t>
            </a:r>
            <a:r>
              <a:rPr lang="zh-CN" altLang="zh-CN" sz="2000" i="1" dirty="0"/>
              <a:t>分钟</a:t>
            </a:r>
            <a:endParaRPr lang="zh-CN" altLang="en-US" sz="2800" dirty="0"/>
          </a:p>
        </p:txBody>
      </p:sp>
      <p:sp>
        <p:nvSpPr>
          <p:cNvPr id="50180" name="灯片编号占位符 1">
            <a:extLst>
              <a:ext uri="{FF2B5EF4-FFF2-40B4-BE49-F238E27FC236}">
                <a16:creationId xmlns:a16="http://schemas.microsoft.com/office/drawing/2014/main" id="{B5BC70E4-0E33-9487-B806-97B9ACBFB62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8E4638D-B08D-4014-A2DD-35D47F1CF878}" type="slidenum">
              <a:rPr lang="en-US" altLang="zh-CN" smtClean="0">
                <a:latin typeface="Garamond" panose="02020404030301010803" pitchFamily="18" charset="0"/>
              </a:rPr>
              <a:pPr/>
              <a:t>48</a:t>
            </a:fld>
            <a:endParaRPr lang="en-US" altLang="zh-CN">
              <a:latin typeface="Garamond" panose="02020404030301010803"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9C4A226E-FF87-4691-6A03-5F144F839587}"/>
              </a:ext>
            </a:extLst>
          </p:cNvPr>
          <p:cNvSpPr>
            <a:spLocks noGrp="1" noChangeArrowheads="1"/>
          </p:cNvSpPr>
          <p:nvPr>
            <p:ph type="title"/>
          </p:nvPr>
        </p:nvSpPr>
        <p:spPr>
          <a:xfrm>
            <a:off x="457200" y="277813"/>
            <a:ext cx="8229600" cy="712787"/>
          </a:xfrm>
        </p:spPr>
        <p:txBody>
          <a:bodyPr/>
          <a:lstStyle/>
          <a:p>
            <a:pPr eaLnBrk="1" hangingPunct="1"/>
            <a:r>
              <a:rPr lang="zh-CN" altLang="en-US" sz="3800"/>
              <a:t>质量属性</a:t>
            </a:r>
            <a:r>
              <a:rPr lang="en-US" altLang="zh-CN" sz="3800">
                <a:latin typeface="Arial" panose="020B0604020202020204" pitchFamily="34" charset="0"/>
              </a:rPr>
              <a:t>——</a:t>
            </a:r>
            <a:r>
              <a:rPr lang="zh-CN" altLang="en-US" sz="3800"/>
              <a:t>质量属性的开发</a:t>
            </a:r>
          </a:p>
        </p:txBody>
      </p:sp>
      <p:sp>
        <p:nvSpPr>
          <p:cNvPr id="51203" name="Rectangle 3">
            <a:extLst>
              <a:ext uri="{FF2B5EF4-FFF2-40B4-BE49-F238E27FC236}">
                <a16:creationId xmlns:a16="http://schemas.microsoft.com/office/drawing/2014/main" id="{D377AAB3-9F87-6335-04B5-68A3C1FCBC5F}"/>
              </a:ext>
            </a:extLst>
          </p:cNvPr>
          <p:cNvSpPr>
            <a:spLocks noGrp="1" noChangeArrowheads="1"/>
          </p:cNvSpPr>
          <p:nvPr>
            <p:ph type="body" idx="1"/>
          </p:nvPr>
        </p:nvSpPr>
        <p:spPr>
          <a:xfrm>
            <a:off x="457200" y="990600"/>
            <a:ext cx="8229600" cy="5181600"/>
          </a:xfrm>
        </p:spPr>
        <p:txBody>
          <a:bodyPr/>
          <a:lstStyle/>
          <a:p>
            <a:pPr eaLnBrk="1" hangingPunct="1"/>
            <a:r>
              <a:rPr lang="zh-CN" altLang="en-US" sz="2600"/>
              <a:t>用户并不能明确地提出他们对产品质量的期望</a:t>
            </a:r>
          </a:p>
          <a:p>
            <a:pPr lvl="1" eaLnBrk="1" hangingPunct="1"/>
            <a:r>
              <a:rPr lang="zh-CN" altLang="en-US" sz="2200"/>
              <a:t>并不了解软件系统的开发过程，也就无从判断哪些质量属性会在怎样的程度上给设计带来多大的影响，也无法将他们对软件系统的质量要求细化成一组组的可量化的质量属性</a:t>
            </a:r>
            <a:endParaRPr lang="en-US" altLang="zh-CN" sz="2200"/>
          </a:p>
          <a:p>
            <a:pPr lvl="1" eaLnBrk="1" hangingPunct="1"/>
            <a:r>
              <a:rPr lang="zh-CN" altLang="en-US" sz="2200"/>
              <a:t>但质量属性会极大地影响用户体验</a:t>
            </a:r>
            <a:endParaRPr lang="en-US" altLang="zh-CN" sz="2200"/>
          </a:p>
          <a:p>
            <a:pPr lvl="2" eaLnBrk="1" hangingPunct="1"/>
            <a:r>
              <a:rPr lang="zh-CN" altLang="en-US" sz="1800"/>
              <a:t>打造极致用户体验（产品优势）需重视相关的质量属性开发</a:t>
            </a:r>
            <a:endParaRPr lang="en-US" altLang="zh-CN" sz="1800"/>
          </a:p>
          <a:p>
            <a:pPr lvl="2" eaLnBrk="1" hangingPunct="1"/>
            <a:r>
              <a:rPr lang="zh-CN" altLang="en-US" sz="1800"/>
              <a:t>无映前广告的</a:t>
            </a:r>
            <a:r>
              <a:rPr lang="en-US" altLang="zh-CN" sz="1800"/>
              <a:t>B</a:t>
            </a:r>
            <a:r>
              <a:rPr lang="zh-CN" altLang="en-US" sz="1800"/>
              <a:t>站与高效的播放体验</a:t>
            </a:r>
          </a:p>
          <a:p>
            <a:pPr eaLnBrk="1" hangingPunct="1"/>
            <a:r>
              <a:rPr lang="zh-CN" altLang="en-US" sz="2600"/>
              <a:t>需求工程师</a:t>
            </a:r>
          </a:p>
          <a:p>
            <a:pPr lvl="1" eaLnBrk="1" hangingPunct="1"/>
            <a:r>
              <a:rPr lang="zh-CN" altLang="en-US" sz="2200"/>
              <a:t>质量属性大都是和功能需求联系在一起的，因此需要对照软件的质量属性检查每一项功能需求，尽力去判断质量属性存在的可能性  </a:t>
            </a:r>
          </a:p>
          <a:p>
            <a:pPr lvl="2" eaLnBrk="1" hangingPunct="1"/>
            <a:r>
              <a:rPr lang="zh-CN" altLang="en-US" sz="2000"/>
              <a:t>形容词和副词通常意味着质量属性的存在</a:t>
            </a:r>
            <a:endParaRPr lang="en-US" altLang="zh-CN" sz="2000"/>
          </a:p>
          <a:p>
            <a:pPr lvl="2" eaLnBrk="1" hangingPunct="1"/>
            <a:r>
              <a:rPr lang="zh-CN" altLang="en-US" sz="2000" b="1"/>
              <a:t>事实上决定了软件开发后续的设计与构造（架构、体系结构、设计模式等） </a:t>
            </a:r>
          </a:p>
        </p:txBody>
      </p:sp>
      <p:sp>
        <p:nvSpPr>
          <p:cNvPr id="51204" name="灯片编号占位符 1">
            <a:extLst>
              <a:ext uri="{FF2B5EF4-FFF2-40B4-BE49-F238E27FC236}">
                <a16:creationId xmlns:a16="http://schemas.microsoft.com/office/drawing/2014/main" id="{061E5656-FFCF-2AFA-891C-395462AB2C95}"/>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2A0526F-B550-4B70-B445-E09DBFF4980A}" type="slidenum">
              <a:rPr lang="en-US" altLang="zh-CN" smtClean="0">
                <a:latin typeface="Garamond" panose="02020404030301010803" pitchFamily="18" charset="0"/>
              </a:rPr>
              <a:pPr/>
              <a:t>49</a:t>
            </a:fld>
            <a:endParaRPr lang="en-US" altLang="zh-CN">
              <a:latin typeface="Garamond" panose="02020404030301010803"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C803C2A6-0063-296D-701E-88CC3D93B0DC}"/>
              </a:ext>
            </a:extLst>
          </p:cNvPr>
          <p:cNvSpPr>
            <a:spLocks noGrp="1" noChangeArrowheads="1"/>
          </p:cNvSpPr>
          <p:nvPr>
            <p:ph type="title"/>
          </p:nvPr>
        </p:nvSpPr>
        <p:spPr/>
        <p:txBody>
          <a:bodyPr/>
          <a:lstStyle/>
          <a:p>
            <a:pPr eaLnBrk="1" hangingPunct="1"/>
            <a:r>
              <a:rPr lang="en-US" altLang="zh-CN" sz="3800"/>
              <a:t>1.</a:t>
            </a:r>
            <a:r>
              <a:rPr lang="zh-CN" altLang="en-US" sz="3800"/>
              <a:t> 需求的定义</a:t>
            </a:r>
          </a:p>
        </p:txBody>
      </p:sp>
      <p:sp>
        <p:nvSpPr>
          <p:cNvPr id="8195" name="Rectangle 3">
            <a:extLst>
              <a:ext uri="{FF2B5EF4-FFF2-40B4-BE49-F238E27FC236}">
                <a16:creationId xmlns:a16="http://schemas.microsoft.com/office/drawing/2014/main" id="{21529F7D-353A-8825-6849-D6E6F83E479D}"/>
              </a:ext>
            </a:extLst>
          </p:cNvPr>
          <p:cNvSpPr>
            <a:spLocks noGrp="1" noChangeArrowheads="1"/>
          </p:cNvSpPr>
          <p:nvPr>
            <p:ph type="body" idx="1"/>
          </p:nvPr>
        </p:nvSpPr>
        <p:spPr/>
        <p:txBody>
          <a:bodyPr/>
          <a:lstStyle/>
          <a:p>
            <a:pPr eaLnBrk="1" hangingPunct="1"/>
            <a:r>
              <a:rPr lang="en-US" altLang="zh-CN"/>
              <a:t>IEEE</a:t>
            </a:r>
          </a:p>
          <a:p>
            <a:pPr lvl="1" eaLnBrk="1" hangingPunct="1"/>
            <a:r>
              <a:rPr lang="zh-CN" altLang="en-US"/>
              <a:t>（</a:t>
            </a:r>
            <a:r>
              <a:rPr lang="en-US" altLang="zh-CN"/>
              <a:t>1</a:t>
            </a:r>
            <a:r>
              <a:rPr lang="zh-CN" altLang="en-US"/>
              <a:t>）用户为了解决问题或达到某些目标所需要的条件或能力；</a:t>
            </a:r>
          </a:p>
          <a:p>
            <a:pPr lvl="1" eaLnBrk="1" hangingPunct="1"/>
            <a:r>
              <a:rPr lang="zh-CN" altLang="en-US"/>
              <a:t>（</a:t>
            </a:r>
            <a:r>
              <a:rPr lang="en-US" altLang="zh-CN"/>
              <a:t>2</a:t>
            </a:r>
            <a:r>
              <a:rPr lang="zh-CN" altLang="en-US"/>
              <a:t>）系统或系统部件为了满足合同、标准、规范或其它正式文档所规定的要求而需要具备的条件或能力；</a:t>
            </a:r>
          </a:p>
          <a:p>
            <a:pPr lvl="1" eaLnBrk="1" hangingPunct="1"/>
            <a:r>
              <a:rPr lang="zh-CN" altLang="en-US"/>
              <a:t>（</a:t>
            </a:r>
            <a:r>
              <a:rPr lang="en-US" altLang="zh-CN"/>
              <a:t>3</a:t>
            </a:r>
            <a:r>
              <a:rPr lang="zh-CN" altLang="en-US"/>
              <a:t>）对（</a:t>
            </a:r>
            <a:r>
              <a:rPr lang="en-US" altLang="zh-CN"/>
              <a:t>1</a:t>
            </a:r>
            <a:r>
              <a:rPr lang="zh-CN" altLang="en-US"/>
              <a:t>）或（</a:t>
            </a:r>
            <a:r>
              <a:rPr lang="en-US" altLang="zh-CN"/>
              <a:t>2</a:t>
            </a:r>
            <a:r>
              <a:rPr lang="zh-CN" altLang="en-US"/>
              <a:t>）中的一个条件或一种能力的一种文档化表述。</a:t>
            </a:r>
          </a:p>
        </p:txBody>
      </p:sp>
      <p:sp>
        <p:nvSpPr>
          <p:cNvPr id="8196" name="灯片编号占位符 1">
            <a:extLst>
              <a:ext uri="{FF2B5EF4-FFF2-40B4-BE49-F238E27FC236}">
                <a16:creationId xmlns:a16="http://schemas.microsoft.com/office/drawing/2014/main" id="{C4D3B0E1-6C90-FD87-F402-1AC96A48CCD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D736FFB-A9DD-4C70-A79C-79CD5DD08389}" type="slidenum">
              <a:rPr lang="en-US" altLang="zh-CN">
                <a:latin typeface="Garamond" panose="02020404030301010803" pitchFamily="18" charset="0"/>
              </a:rPr>
              <a:pPr/>
              <a:t>5</a:t>
            </a:fld>
            <a:endParaRPr lang="en-US" altLang="zh-CN">
              <a:latin typeface="Garamond" panose="02020404030301010803"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44A391E9-7BFB-C11C-357C-7F70A5A4BC3C}"/>
              </a:ext>
            </a:extLst>
          </p:cNvPr>
          <p:cNvSpPr>
            <a:spLocks noGrp="1" noChangeArrowheads="1"/>
          </p:cNvSpPr>
          <p:nvPr>
            <p:ph type="title"/>
          </p:nvPr>
        </p:nvSpPr>
        <p:spPr/>
        <p:txBody>
          <a:bodyPr/>
          <a:lstStyle/>
          <a:p>
            <a:pPr eaLnBrk="1" hangingPunct="1"/>
            <a:r>
              <a:rPr lang="zh-CN" altLang="en-US"/>
              <a:t>对外接口（</a:t>
            </a:r>
            <a:r>
              <a:rPr lang="en-US" altLang="zh-CN"/>
              <a:t>External Interface</a:t>
            </a:r>
            <a:r>
              <a:rPr lang="zh-CN" altLang="en-US"/>
              <a:t>，</a:t>
            </a:r>
            <a:r>
              <a:rPr lang="en-US" altLang="zh-CN"/>
              <a:t>IR</a:t>
            </a:r>
            <a:r>
              <a:rPr lang="zh-CN" altLang="en-US"/>
              <a:t>） </a:t>
            </a:r>
          </a:p>
        </p:txBody>
      </p:sp>
      <p:sp>
        <p:nvSpPr>
          <p:cNvPr id="52227" name="Rectangle 3">
            <a:extLst>
              <a:ext uri="{FF2B5EF4-FFF2-40B4-BE49-F238E27FC236}">
                <a16:creationId xmlns:a16="http://schemas.microsoft.com/office/drawing/2014/main" id="{CBF33B02-8873-8F5F-B754-11A0B58AB586}"/>
              </a:ext>
            </a:extLst>
          </p:cNvPr>
          <p:cNvSpPr>
            <a:spLocks noGrp="1" noChangeArrowheads="1"/>
          </p:cNvSpPr>
          <p:nvPr>
            <p:ph type="body" idx="1"/>
          </p:nvPr>
        </p:nvSpPr>
        <p:spPr/>
        <p:txBody>
          <a:bodyPr/>
          <a:lstStyle/>
          <a:p>
            <a:pPr eaLnBrk="1" hangingPunct="1"/>
            <a:r>
              <a:rPr lang="zh-CN" altLang="en-US" sz="2800"/>
              <a:t>解系统和其他系统之间的软硬件接口 </a:t>
            </a:r>
          </a:p>
          <a:p>
            <a:pPr lvl="1" eaLnBrk="1" hangingPunct="1"/>
            <a:r>
              <a:rPr lang="zh-CN" altLang="en-US" sz="2400"/>
              <a:t>接口的用途</a:t>
            </a:r>
          </a:p>
          <a:p>
            <a:pPr lvl="1" eaLnBrk="1" hangingPunct="1"/>
            <a:r>
              <a:rPr lang="zh-CN" altLang="en-US" sz="2400"/>
              <a:t>接口的输入输出</a:t>
            </a:r>
          </a:p>
          <a:p>
            <a:pPr lvl="1" eaLnBrk="1" hangingPunct="1"/>
            <a:r>
              <a:rPr lang="zh-CN" altLang="en-US" sz="2400"/>
              <a:t>数据格式</a:t>
            </a:r>
          </a:p>
          <a:p>
            <a:pPr lvl="1" eaLnBrk="1" hangingPunct="1"/>
            <a:r>
              <a:rPr lang="zh-CN" altLang="en-US" sz="2400"/>
              <a:t>命令格式</a:t>
            </a:r>
          </a:p>
          <a:p>
            <a:pPr lvl="1" eaLnBrk="1" hangingPunct="1"/>
            <a:r>
              <a:rPr lang="zh-CN" altLang="en-US" sz="2400"/>
              <a:t>异常处理要求</a:t>
            </a:r>
          </a:p>
          <a:p>
            <a:pPr eaLnBrk="1" hangingPunct="1"/>
            <a:r>
              <a:rPr lang="zh-CN" altLang="en-US" sz="2800"/>
              <a:t>用户界面 </a:t>
            </a:r>
          </a:p>
          <a:p>
            <a:pPr lvl="1" eaLnBrk="1" hangingPunct="1"/>
            <a:r>
              <a:rPr lang="zh-CN" altLang="en-US" sz="2400"/>
              <a:t>可以作为需求，写在</a:t>
            </a:r>
            <a:r>
              <a:rPr lang="en-US" altLang="zh-CN" sz="2400"/>
              <a:t>SRS</a:t>
            </a:r>
            <a:r>
              <a:rPr lang="zh-CN" altLang="en-US" sz="2400"/>
              <a:t>（</a:t>
            </a:r>
            <a:r>
              <a:rPr lang="en-US" altLang="zh-CN" sz="2400"/>
              <a:t>Software Requirement Specification</a:t>
            </a:r>
            <a:r>
              <a:rPr lang="zh-CN" altLang="en-US" sz="2400"/>
              <a:t>，需求规格说明）中</a:t>
            </a:r>
            <a:endParaRPr lang="en-US" altLang="zh-CN" sz="2400"/>
          </a:p>
          <a:p>
            <a:pPr lvl="1" eaLnBrk="1" hangingPunct="1"/>
            <a:r>
              <a:rPr lang="zh-CN" altLang="en-US" sz="2400"/>
              <a:t>也可以利用专门的人机交互设计文档记录 </a:t>
            </a:r>
          </a:p>
        </p:txBody>
      </p:sp>
      <p:sp>
        <p:nvSpPr>
          <p:cNvPr id="52228" name="灯片编号占位符 1">
            <a:extLst>
              <a:ext uri="{FF2B5EF4-FFF2-40B4-BE49-F238E27FC236}">
                <a16:creationId xmlns:a16="http://schemas.microsoft.com/office/drawing/2014/main" id="{52CA395B-99F9-3433-7AB8-D13BA61B0826}"/>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DABB321-34B2-4347-9A8C-765C01127253}" type="slidenum">
              <a:rPr lang="en-US" altLang="zh-CN" smtClean="0">
                <a:latin typeface="Garamond" panose="02020404030301010803" pitchFamily="18" charset="0"/>
              </a:rPr>
              <a:pPr/>
              <a:t>50</a:t>
            </a:fld>
            <a:endParaRPr lang="en-US" altLang="zh-CN">
              <a:latin typeface="Garamond" panose="02020404030301010803" pitchFamily="18"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a:extLst>
              <a:ext uri="{FF2B5EF4-FFF2-40B4-BE49-F238E27FC236}">
                <a16:creationId xmlns:a16="http://schemas.microsoft.com/office/drawing/2014/main" id="{E12ECB00-3842-B3DE-2FA4-C93F0FC1BC64}"/>
              </a:ext>
            </a:extLst>
          </p:cNvPr>
          <p:cNvSpPr>
            <a:spLocks noGrp="1" noChangeArrowheads="1"/>
          </p:cNvSpPr>
          <p:nvPr>
            <p:ph type="title"/>
          </p:nvPr>
        </p:nvSpPr>
        <p:spPr/>
        <p:txBody>
          <a:bodyPr/>
          <a:lstStyle/>
          <a:p>
            <a:r>
              <a:rPr lang="zh-CN" altLang="en-US"/>
              <a:t>对外接口</a:t>
            </a:r>
          </a:p>
        </p:txBody>
      </p:sp>
      <p:sp>
        <p:nvSpPr>
          <p:cNvPr id="53251" name="内容占位符 2">
            <a:extLst>
              <a:ext uri="{FF2B5EF4-FFF2-40B4-BE49-F238E27FC236}">
                <a16:creationId xmlns:a16="http://schemas.microsoft.com/office/drawing/2014/main" id="{AED0B5A3-3C1E-85BC-C9EE-CF82A32ABE9E}"/>
              </a:ext>
            </a:extLst>
          </p:cNvPr>
          <p:cNvSpPr>
            <a:spLocks noGrp="1" noChangeArrowheads="1"/>
          </p:cNvSpPr>
          <p:nvPr>
            <p:ph idx="1"/>
          </p:nvPr>
        </p:nvSpPr>
        <p:spPr>
          <a:xfrm>
            <a:off x="457200" y="1371600"/>
            <a:ext cx="8229600" cy="4530725"/>
          </a:xfrm>
        </p:spPr>
        <p:txBody>
          <a:bodyPr/>
          <a:lstStyle/>
          <a:p>
            <a:r>
              <a:rPr lang="zh-CN" altLang="en-US"/>
              <a:t>用户界面</a:t>
            </a:r>
            <a:endParaRPr lang="en-US" altLang="zh-CN"/>
          </a:p>
          <a:p>
            <a:pPr lvl="1"/>
            <a:r>
              <a:rPr lang="zh-CN" altLang="en-US"/>
              <a:t>简单需求：给出一个界面示意图</a:t>
            </a:r>
            <a:endParaRPr lang="en-US" altLang="zh-CN"/>
          </a:p>
          <a:p>
            <a:pPr lvl="1"/>
            <a:r>
              <a:rPr lang="zh-CN" altLang="en-US"/>
              <a:t>复杂需求：</a:t>
            </a:r>
            <a:endParaRPr lang="en-US" altLang="zh-CN"/>
          </a:p>
          <a:p>
            <a:pPr lvl="2"/>
            <a:r>
              <a:rPr lang="zh-CN" altLang="en-US"/>
              <a:t>一个界面示意图</a:t>
            </a:r>
            <a:endParaRPr lang="en-US" altLang="zh-CN"/>
          </a:p>
          <a:p>
            <a:pPr lvl="2"/>
            <a:r>
              <a:rPr lang="zh-CN" altLang="en-US"/>
              <a:t>在操作界面时的注意事项，例如</a:t>
            </a:r>
            <a:endParaRPr lang="en-US" altLang="zh-CN"/>
          </a:p>
          <a:p>
            <a:pPr lvl="3"/>
            <a:r>
              <a:rPr lang="zh-CN" altLang="en-US"/>
              <a:t>按钮使用规则，数据填写规则，相应规则</a:t>
            </a:r>
            <a:r>
              <a:rPr lang="en-US" altLang="zh-CN"/>
              <a:t>…</a:t>
            </a:r>
          </a:p>
          <a:p>
            <a:r>
              <a:rPr lang="zh-CN" altLang="en-US"/>
              <a:t>通信接口</a:t>
            </a:r>
            <a:endParaRPr lang="en-US" altLang="zh-CN"/>
          </a:p>
          <a:p>
            <a:pPr lvl="1"/>
            <a:r>
              <a:rPr lang="zh-CN" altLang="en-US"/>
              <a:t>通信协议，寻址，数据及其格式</a:t>
            </a:r>
            <a:endParaRPr lang="en-US" altLang="zh-CN"/>
          </a:p>
          <a:p>
            <a:r>
              <a:rPr lang="zh-CN" altLang="en-US"/>
              <a:t>往往会体现重要合作</a:t>
            </a:r>
            <a:r>
              <a:rPr lang="en-US" altLang="zh-CN"/>
              <a:t>KP</a:t>
            </a:r>
            <a:r>
              <a:rPr lang="zh-CN" altLang="en-US"/>
              <a:t>（支付、硬件、敏感资源访问、小程序、封装的服务等）</a:t>
            </a:r>
          </a:p>
        </p:txBody>
      </p:sp>
      <p:sp>
        <p:nvSpPr>
          <p:cNvPr id="53252" name="灯片编号占位符 1">
            <a:extLst>
              <a:ext uri="{FF2B5EF4-FFF2-40B4-BE49-F238E27FC236}">
                <a16:creationId xmlns:a16="http://schemas.microsoft.com/office/drawing/2014/main" id="{152173B2-A563-6244-0678-21685E8DB93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D28661A-01B3-456B-8755-62818C9A65A2}" type="slidenum">
              <a:rPr lang="en-US" altLang="zh-CN" smtClean="0">
                <a:latin typeface="Garamond" panose="02020404030301010803" pitchFamily="18" charset="0"/>
              </a:rPr>
              <a:pPr/>
              <a:t>51</a:t>
            </a:fld>
            <a:endParaRPr lang="en-US" altLang="zh-CN">
              <a:latin typeface="Garamond" panose="02020404030301010803" pitchFamily="18"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a:extLst>
              <a:ext uri="{FF2B5EF4-FFF2-40B4-BE49-F238E27FC236}">
                <a16:creationId xmlns:a16="http://schemas.microsoft.com/office/drawing/2014/main" id="{D1F898F4-8E84-B066-C954-EFF024935840}"/>
              </a:ext>
            </a:extLst>
          </p:cNvPr>
          <p:cNvSpPr>
            <a:spLocks noGrp="1" noChangeArrowheads="1"/>
          </p:cNvSpPr>
          <p:nvPr>
            <p:ph type="title"/>
          </p:nvPr>
        </p:nvSpPr>
        <p:spPr/>
        <p:txBody>
          <a:bodyPr/>
          <a:lstStyle/>
          <a:p>
            <a:r>
              <a:rPr lang="zh-CN" altLang="en-US"/>
              <a:t>示例：对外接口</a:t>
            </a:r>
            <a:br>
              <a:rPr lang="en-US" altLang="zh-CN"/>
            </a:br>
            <a:r>
              <a:rPr lang="en-US" altLang="zh-CN"/>
              <a:t>——</a:t>
            </a:r>
            <a:r>
              <a:rPr lang="zh-CN" altLang="en-US"/>
              <a:t>需求规格片段</a:t>
            </a:r>
          </a:p>
        </p:txBody>
      </p:sp>
      <p:sp>
        <p:nvSpPr>
          <p:cNvPr id="54275" name="内容占位符 2">
            <a:extLst>
              <a:ext uri="{FF2B5EF4-FFF2-40B4-BE49-F238E27FC236}">
                <a16:creationId xmlns:a16="http://schemas.microsoft.com/office/drawing/2014/main" id="{4E31B11E-29B9-E193-8C11-0325FCB08EAD}"/>
              </a:ext>
            </a:extLst>
          </p:cNvPr>
          <p:cNvSpPr>
            <a:spLocks noGrp="1" noChangeArrowheads="1"/>
          </p:cNvSpPr>
          <p:nvPr>
            <p:ph idx="1"/>
          </p:nvPr>
        </p:nvSpPr>
        <p:spPr/>
        <p:txBody>
          <a:bodyPr/>
          <a:lstStyle/>
          <a:p>
            <a:r>
              <a:rPr lang="en-US" altLang="zh-CN" sz="2800"/>
              <a:t>IF1</a:t>
            </a:r>
            <a:r>
              <a:rPr lang="zh-CN" altLang="zh-CN" sz="2800"/>
              <a:t>：与地图</a:t>
            </a:r>
            <a:r>
              <a:rPr lang="en-US" altLang="zh-CN" sz="2800"/>
              <a:t>API</a:t>
            </a:r>
            <a:r>
              <a:rPr lang="zh-CN" altLang="zh-CN" sz="2800"/>
              <a:t>的接口：定位用户与商户的位置</a:t>
            </a:r>
          </a:p>
          <a:p>
            <a:pPr lvl="1"/>
            <a:r>
              <a:rPr lang="zh-CN" altLang="zh-CN" sz="2400"/>
              <a:t>参数：手机</a:t>
            </a:r>
            <a:r>
              <a:rPr lang="en-US" altLang="zh-CN" sz="2400"/>
              <a:t>GPS</a:t>
            </a:r>
            <a:r>
              <a:rPr lang="zh-CN" altLang="zh-CN" sz="2400"/>
              <a:t>定位坐标；</a:t>
            </a:r>
          </a:p>
          <a:p>
            <a:pPr lvl="1"/>
            <a:r>
              <a:rPr lang="zh-CN" altLang="zh-CN" sz="2400"/>
              <a:t>返回值：在地图的定位，并基于此给出最近的商家。</a:t>
            </a:r>
          </a:p>
          <a:p>
            <a:r>
              <a:rPr lang="en-US" altLang="zh-CN" sz="2800"/>
              <a:t>IF2</a:t>
            </a:r>
            <a:r>
              <a:rPr lang="zh-CN" altLang="zh-CN" sz="2800"/>
              <a:t>：支付宝接口：当订单生效应允许通过支付宝付款。</a:t>
            </a:r>
          </a:p>
          <a:p>
            <a:pPr lvl="1"/>
            <a:r>
              <a:rPr lang="zh-CN" altLang="zh-CN" sz="2400"/>
              <a:t>参数：商家支付宝账号，顾客支付宝账号，应付款额。</a:t>
            </a:r>
          </a:p>
          <a:p>
            <a:pPr lvl="1"/>
            <a:r>
              <a:rPr lang="zh-CN" altLang="zh-CN" sz="2400"/>
              <a:t>返回值：支付成功或支付失败状态。</a:t>
            </a:r>
            <a:endParaRPr lang="en-US" altLang="zh-CN" sz="2400"/>
          </a:p>
          <a:p>
            <a:pPr lvl="1"/>
            <a:endParaRPr lang="en-US" altLang="zh-CN" sz="2400"/>
          </a:p>
        </p:txBody>
      </p:sp>
      <p:sp>
        <p:nvSpPr>
          <p:cNvPr id="54276" name="灯片编号占位符 1">
            <a:extLst>
              <a:ext uri="{FF2B5EF4-FFF2-40B4-BE49-F238E27FC236}">
                <a16:creationId xmlns:a16="http://schemas.microsoft.com/office/drawing/2014/main" id="{16D1E8AF-883F-4CE9-FFBF-9AF7AB009DA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8D0334D-3156-4EEB-B05B-0AC78C86C862}" type="slidenum">
              <a:rPr lang="en-US" altLang="zh-CN" smtClean="0">
                <a:latin typeface="Garamond" panose="02020404030301010803" pitchFamily="18" charset="0"/>
              </a:rPr>
              <a:pPr/>
              <a:t>52</a:t>
            </a:fld>
            <a:endParaRPr lang="en-US" altLang="zh-CN">
              <a:latin typeface="Garamond" panose="02020404030301010803" pitchFamily="18"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86B98528-4D6A-4AB1-8B69-ED2C794B8262}"/>
              </a:ext>
            </a:extLst>
          </p:cNvPr>
          <p:cNvSpPr>
            <a:spLocks noGrp="1" noChangeArrowheads="1"/>
          </p:cNvSpPr>
          <p:nvPr>
            <p:ph type="title"/>
          </p:nvPr>
        </p:nvSpPr>
        <p:spPr/>
        <p:txBody>
          <a:bodyPr/>
          <a:lstStyle/>
          <a:p>
            <a:pPr eaLnBrk="1" hangingPunct="1"/>
            <a:r>
              <a:rPr lang="zh-CN" altLang="en-US"/>
              <a:t>约束（</a:t>
            </a:r>
            <a:r>
              <a:rPr lang="en-US" altLang="zh-CN"/>
              <a:t>Constraint</a:t>
            </a:r>
            <a:r>
              <a:rPr lang="zh-CN" altLang="en-US"/>
              <a:t>，</a:t>
            </a:r>
            <a:r>
              <a:rPr lang="en-US" altLang="zh-CN"/>
              <a:t>Rule</a:t>
            </a:r>
            <a:r>
              <a:rPr lang="zh-CN" altLang="en-US"/>
              <a:t>） </a:t>
            </a:r>
          </a:p>
        </p:txBody>
      </p:sp>
      <p:sp>
        <p:nvSpPr>
          <p:cNvPr id="55299" name="Rectangle 3">
            <a:extLst>
              <a:ext uri="{FF2B5EF4-FFF2-40B4-BE49-F238E27FC236}">
                <a16:creationId xmlns:a16="http://schemas.microsoft.com/office/drawing/2014/main" id="{2FBFBA21-4357-2B33-7F51-055AB7C0A74D}"/>
              </a:ext>
            </a:extLst>
          </p:cNvPr>
          <p:cNvSpPr>
            <a:spLocks noGrp="1" noChangeArrowheads="1"/>
          </p:cNvSpPr>
          <p:nvPr>
            <p:ph type="body" idx="1"/>
          </p:nvPr>
        </p:nvSpPr>
        <p:spPr/>
        <p:txBody>
          <a:bodyPr/>
          <a:lstStyle/>
          <a:p>
            <a:pPr marL="571500" indent="-571500" eaLnBrk="1" hangingPunct="1"/>
            <a:r>
              <a:rPr lang="zh-CN" altLang="en-US"/>
              <a:t>总体上限制了开发人员设计和构建系统时的选择范围 </a:t>
            </a:r>
          </a:p>
          <a:p>
            <a:pPr marL="839788" lvl="1" indent="-495300" eaLnBrk="1" hangingPunct="1"/>
            <a:r>
              <a:rPr lang="zh-CN" altLang="en-US"/>
              <a:t>系统开发及运行的环境</a:t>
            </a:r>
          </a:p>
          <a:p>
            <a:pPr marL="1090613" lvl="2" indent="-419100" eaLnBrk="1" hangingPunct="1"/>
            <a:r>
              <a:rPr lang="zh-CN" altLang="en-US"/>
              <a:t>包括目标机器、操作系统、网络环境、编程语言、数据库管理系统等。</a:t>
            </a:r>
          </a:p>
          <a:p>
            <a:pPr marL="839788" lvl="1" indent="-495300" eaLnBrk="1" hangingPunct="1"/>
            <a:r>
              <a:rPr lang="zh-CN" altLang="en-US"/>
              <a:t>问题域内的相关标准（</a:t>
            </a:r>
            <a:r>
              <a:rPr lang="zh-CN" altLang="en-US" b="1"/>
              <a:t>商业模式评估</a:t>
            </a:r>
            <a:r>
              <a:rPr lang="zh-CN" altLang="en-US"/>
              <a:t>）</a:t>
            </a:r>
          </a:p>
          <a:p>
            <a:pPr marL="1090613" lvl="2" indent="-419100" eaLnBrk="1" hangingPunct="1"/>
            <a:r>
              <a:rPr lang="zh-CN" altLang="en-US"/>
              <a:t>包括法律法规、行业协定、企业规章等。</a:t>
            </a:r>
          </a:p>
          <a:p>
            <a:pPr marL="839788" lvl="1" indent="-495300" eaLnBrk="1" hangingPunct="1"/>
            <a:r>
              <a:rPr lang="zh-CN" altLang="en-US"/>
              <a:t>商业规则（</a:t>
            </a:r>
            <a:r>
              <a:rPr lang="zh-CN" altLang="en-US" b="1"/>
              <a:t>商业模式设计</a:t>
            </a:r>
            <a:r>
              <a:rPr lang="zh-CN" altLang="en-US"/>
              <a:t>）</a:t>
            </a:r>
          </a:p>
          <a:p>
            <a:pPr marL="1090613" lvl="2" indent="-419100" eaLnBrk="1" hangingPunct="1"/>
            <a:r>
              <a:rPr lang="zh-CN" altLang="en-US"/>
              <a:t>用户在任务执行中的一些潜在规则也会限制开发人员设计和构建系统的选择范围 </a:t>
            </a:r>
          </a:p>
        </p:txBody>
      </p:sp>
      <p:sp>
        <p:nvSpPr>
          <p:cNvPr id="55300" name="灯片编号占位符 1">
            <a:extLst>
              <a:ext uri="{FF2B5EF4-FFF2-40B4-BE49-F238E27FC236}">
                <a16:creationId xmlns:a16="http://schemas.microsoft.com/office/drawing/2014/main" id="{C88C75B2-35F2-E618-7B0C-B40911F55B1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11845B3-880D-4599-923C-7CA21F116A72}" type="slidenum">
              <a:rPr lang="en-US" altLang="zh-CN" smtClean="0">
                <a:latin typeface="Garamond" panose="02020404030301010803" pitchFamily="18" charset="0"/>
              </a:rPr>
              <a:pPr/>
              <a:t>53</a:t>
            </a:fld>
            <a:endParaRPr lang="en-US" altLang="zh-CN">
              <a:latin typeface="Garamond" panose="02020404030301010803" pitchFamily="18"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a:extLst>
              <a:ext uri="{FF2B5EF4-FFF2-40B4-BE49-F238E27FC236}">
                <a16:creationId xmlns:a16="http://schemas.microsoft.com/office/drawing/2014/main" id="{761370EA-F1D0-95A3-B696-04E8C23704EB}"/>
              </a:ext>
            </a:extLst>
          </p:cNvPr>
          <p:cNvSpPr>
            <a:spLocks noGrp="1" noChangeArrowheads="1"/>
          </p:cNvSpPr>
          <p:nvPr>
            <p:ph type="title"/>
          </p:nvPr>
        </p:nvSpPr>
        <p:spPr/>
        <p:txBody>
          <a:bodyPr/>
          <a:lstStyle/>
          <a:p>
            <a:r>
              <a:rPr lang="zh-CN" altLang="en-US"/>
              <a:t>约束</a:t>
            </a:r>
          </a:p>
        </p:txBody>
      </p:sp>
      <p:sp>
        <p:nvSpPr>
          <p:cNvPr id="56323" name="内容占位符 2">
            <a:extLst>
              <a:ext uri="{FF2B5EF4-FFF2-40B4-BE49-F238E27FC236}">
                <a16:creationId xmlns:a16="http://schemas.microsoft.com/office/drawing/2014/main" id="{4E966E5A-0579-AB07-F146-F98C5B4FC489}"/>
              </a:ext>
            </a:extLst>
          </p:cNvPr>
          <p:cNvSpPr>
            <a:spLocks noGrp="1" noChangeArrowheads="1"/>
          </p:cNvSpPr>
          <p:nvPr>
            <p:ph idx="1"/>
          </p:nvPr>
        </p:nvSpPr>
        <p:spPr/>
        <p:txBody>
          <a:bodyPr/>
          <a:lstStyle/>
          <a:p>
            <a:r>
              <a:rPr lang="zh-CN" altLang="en-US"/>
              <a:t>随着</a:t>
            </a:r>
            <a:r>
              <a:rPr lang="en-US" altLang="zh-CN"/>
              <a:t>2000s</a:t>
            </a:r>
            <a:r>
              <a:rPr lang="zh-CN" altLang="en-US"/>
              <a:t>之后</a:t>
            </a:r>
            <a:r>
              <a:rPr lang="en-US" altLang="zh-CN"/>
              <a:t>,</a:t>
            </a:r>
            <a:r>
              <a:rPr lang="zh-CN" altLang="en-US"/>
              <a:t>基于</a:t>
            </a:r>
            <a:r>
              <a:rPr lang="en-US" altLang="zh-CN"/>
              <a:t>web</a:t>
            </a:r>
            <a:r>
              <a:rPr lang="zh-CN" altLang="en-US"/>
              <a:t>的产品发展</a:t>
            </a:r>
            <a:r>
              <a:rPr lang="en-US" altLang="zh-CN"/>
              <a:t>,</a:t>
            </a:r>
            <a:r>
              <a:rPr lang="zh-CN" altLang="en-US"/>
              <a:t>软件对周围环境的要求越来越突出</a:t>
            </a:r>
            <a:r>
              <a:rPr lang="en-US" altLang="zh-CN"/>
              <a:t>,</a:t>
            </a:r>
            <a:r>
              <a:rPr lang="zh-CN" altLang="en-US"/>
              <a:t>尤其是</a:t>
            </a:r>
            <a:r>
              <a:rPr lang="en-US" altLang="zh-CN"/>
              <a:t>:</a:t>
            </a:r>
          </a:p>
          <a:p>
            <a:pPr lvl="1"/>
            <a:r>
              <a:rPr lang="zh-CN" altLang="en-US"/>
              <a:t>商业规则：目标、规则、边界值与异常情况处理</a:t>
            </a:r>
            <a:endParaRPr lang="en-US" altLang="zh-CN"/>
          </a:p>
          <a:p>
            <a:pPr lvl="2"/>
            <a:r>
              <a:rPr lang="zh-CN" altLang="en-US"/>
              <a:t>中行原油宝</a:t>
            </a:r>
            <a:endParaRPr lang="en-US" altLang="zh-CN"/>
          </a:p>
          <a:p>
            <a:pPr lvl="1"/>
            <a:r>
              <a:rPr lang="zh-CN" altLang="en-US"/>
              <a:t>法规与行业规范</a:t>
            </a:r>
            <a:endParaRPr lang="en-US" altLang="zh-CN"/>
          </a:p>
          <a:p>
            <a:pPr lvl="2"/>
            <a:r>
              <a:rPr lang="zh-CN" altLang="en-US"/>
              <a:t>新业务与灰色地带，利用违规内容抹黑竞争对手</a:t>
            </a:r>
            <a:endParaRPr lang="en-US" altLang="zh-CN"/>
          </a:p>
          <a:p>
            <a:pPr lvl="1"/>
            <a:r>
              <a:rPr lang="zh-CN" altLang="en-US"/>
              <a:t>社会性因素</a:t>
            </a:r>
            <a:endParaRPr lang="en-US" altLang="zh-CN"/>
          </a:p>
          <a:p>
            <a:pPr lvl="2"/>
            <a:r>
              <a:rPr lang="zh-CN" altLang="en-US"/>
              <a:t>宗教信仰、价值取向、流行风潮等</a:t>
            </a:r>
            <a:endParaRPr lang="en-US" altLang="zh-CN"/>
          </a:p>
          <a:p>
            <a:r>
              <a:rPr lang="zh-CN" altLang="en-US"/>
              <a:t>规则</a:t>
            </a:r>
            <a:endParaRPr lang="en-US" altLang="zh-CN"/>
          </a:p>
          <a:p>
            <a:pPr lvl="1"/>
            <a:r>
              <a:rPr lang="zh-CN" altLang="en-US"/>
              <a:t>条件性、相对独立于功能、散布、易修改</a:t>
            </a:r>
          </a:p>
        </p:txBody>
      </p:sp>
      <p:sp>
        <p:nvSpPr>
          <p:cNvPr id="56324" name="灯片编号占位符 1">
            <a:extLst>
              <a:ext uri="{FF2B5EF4-FFF2-40B4-BE49-F238E27FC236}">
                <a16:creationId xmlns:a16="http://schemas.microsoft.com/office/drawing/2014/main" id="{D4FFD6AD-4F52-B5BC-D01C-E48BFAF184D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4AA5A8C-CD3B-464D-AD3E-C03A25B495E0}" type="slidenum">
              <a:rPr lang="en-US" altLang="zh-CN" smtClean="0">
                <a:latin typeface="Garamond" panose="02020404030301010803" pitchFamily="18" charset="0"/>
              </a:rPr>
              <a:pPr/>
              <a:t>54</a:t>
            </a:fld>
            <a:endParaRPr lang="en-US" altLang="zh-CN">
              <a:latin typeface="Garamond" panose="02020404030301010803" pitchFamily="18"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a:extLst>
              <a:ext uri="{FF2B5EF4-FFF2-40B4-BE49-F238E27FC236}">
                <a16:creationId xmlns:a16="http://schemas.microsoft.com/office/drawing/2014/main" id="{206F23C3-7A7B-2E6A-2D9C-79215F1682BB}"/>
              </a:ext>
            </a:extLst>
          </p:cNvPr>
          <p:cNvSpPr>
            <a:spLocks noGrp="1" noChangeArrowheads="1"/>
          </p:cNvSpPr>
          <p:nvPr>
            <p:ph type="title"/>
          </p:nvPr>
        </p:nvSpPr>
        <p:spPr>
          <a:xfrm>
            <a:off x="5397500" y="179388"/>
            <a:ext cx="3505200" cy="735012"/>
          </a:xfrm>
        </p:spPr>
        <p:txBody>
          <a:bodyPr/>
          <a:lstStyle/>
          <a:p>
            <a:r>
              <a:rPr lang="zh-CN" altLang="en-US" sz="3600" dirty="0"/>
              <a:t>美团与阿里罚单</a:t>
            </a:r>
          </a:p>
        </p:txBody>
      </p:sp>
      <p:sp>
        <p:nvSpPr>
          <p:cNvPr id="3" name="内容占位符 2">
            <a:extLst>
              <a:ext uri="{FF2B5EF4-FFF2-40B4-BE49-F238E27FC236}">
                <a16:creationId xmlns:a16="http://schemas.microsoft.com/office/drawing/2014/main" id="{BD2DD8F2-EA01-2ADE-DF69-AD1DB6028D9B}"/>
              </a:ext>
            </a:extLst>
          </p:cNvPr>
          <p:cNvSpPr>
            <a:spLocks noGrp="1"/>
          </p:cNvSpPr>
          <p:nvPr>
            <p:ph idx="1"/>
          </p:nvPr>
        </p:nvSpPr>
        <p:spPr>
          <a:xfrm>
            <a:off x="304800" y="495300"/>
            <a:ext cx="8643668" cy="6362700"/>
          </a:xfrm>
        </p:spPr>
        <p:txBody>
          <a:bodyPr>
            <a:normAutofit fontScale="77500" lnSpcReduction="20000"/>
          </a:bodyPr>
          <a:lstStyle/>
          <a:p>
            <a:pPr>
              <a:defRPr/>
            </a:pPr>
            <a:r>
              <a:rPr lang="zh-CN" altLang="en-US" dirty="0"/>
              <a:t>美团被罚</a:t>
            </a:r>
            <a:r>
              <a:rPr lang="en-US" altLang="zh-CN" dirty="0"/>
              <a:t>34.42</a:t>
            </a:r>
            <a:r>
              <a:rPr lang="zh-CN" altLang="en-US" dirty="0"/>
              <a:t>亿元</a:t>
            </a:r>
            <a:endParaRPr lang="en-US" altLang="zh-CN" dirty="0"/>
          </a:p>
          <a:p>
            <a:pPr lvl="1">
              <a:defRPr/>
            </a:pPr>
            <a:r>
              <a:rPr lang="en-US" altLang="zh-CN" dirty="0"/>
              <a:t>2021</a:t>
            </a:r>
            <a:r>
              <a:rPr lang="zh-CN" altLang="en-US" dirty="0"/>
              <a:t>年</a:t>
            </a:r>
            <a:r>
              <a:rPr lang="en-US" altLang="zh-CN" dirty="0"/>
              <a:t>4</a:t>
            </a:r>
            <a:r>
              <a:rPr lang="zh-CN" altLang="en-US" dirty="0"/>
              <a:t>月，市场监管总局 依据 </a:t>
            </a:r>
            <a:r>
              <a:rPr lang="en-US" altLang="zh-CN" dirty="0"/>
              <a:t>《</a:t>
            </a:r>
            <a:r>
              <a:rPr lang="zh-CN" altLang="en-US" dirty="0"/>
              <a:t>反垄断法</a:t>
            </a:r>
            <a:r>
              <a:rPr lang="en-US" altLang="zh-CN" dirty="0"/>
              <a:t>》 </a:t>
            </a:r>
            <a:r>
              <a:rPr lang="zh-CN" altLang="en-US" dirty="0"/>
              <a:t>对美团在 中国境内 网络餐饮外卖平台服务市场 滥用市场支配地位行为 立案调查</a:t>
            </a:r>
            <a:endParaRPr lang="en-US" altLang="zh-CN" dirty="0"/>
          </a:p>
          <a:p>
            <a:pPr lvl="2">
              <a:defRPr/>
            </a:pPr>
            <a:r>
              <a:rPr lang="zh-CN" altLang="en-US" dirty="0"/>
              <a:t>违反第十七条：“没有正当理由，限定交易相对人只能与其进行交易”</a:t>
            </a:r>
            <a:endParaRPr lang="en-US" altLang="zh-CN" dirty="0"/>
          </a:p>
          <a:p>
            <a:pPr lvl="2">
              <a:defRPr/>
            </a:pPr>
            <a:r>
              <a:rPr lang="zh-CN" altLang="en-US" b="1" dirty="0">
                <a:solidFill>
                  <a:srgbClr val="222222"/>
                </a:solidFill>
              </a:rPr>
              <a:t>本案事实清楚、证据确凿、定性准确、处理恰当、手续完备、程序合法</a:t>
            </a:r>
            <a:endParaRPr lang="en-US" altLang="zh-CN" dirty="0"/>
          </a:p>
          <a:p>
            <a:pPr lvl="1">
              <a:defRPr/>
            </a:pPr>
            <a:r>
              <a:rPr lang="en-US" altLang="zh-CN" dirty="0"/>
              <a:t>2021</a:t>
            </a:r>
            <a:r>
              <a:rPr lang="zh-CN" altLang="en-US" dirty="0"/>
              <a:t>年</a:t>
            </a:r>
            <a:r>
              <a:rPr lang="en-US" altLang="zh-CN" dirty="0"/>
              <a:t>10</a:t>
            </a:r>
            <a:r>
              <a:rPr lang="zh-CN" altLang="en-US" dirty="0"/>
              <a:t>月</a:t>
            </a:r>
            <a:r>
              <a:rPr lang="en-US" altLang="zh-CN" dirty="0"/>
              <a:t>8</a:t>
            </a:r>
            <a:r>
              <a:rPr lang="zh-CN" altLang="en-US" dirty="0"/>
              <a:t>日：退还独家合作保证金</a:t>
            </a:r>
            <a:r>
              <a:rPr lang="en-US" altLang="zh-CN" dirty="0"/>
              <a:t>12.89</a:t>
            </a:r>
            <a:r>
              <a:rPr lang="zh-CN" altLang="en-US" dirty="0"/>
              <a:t>亿，处以</a:t>
            </a:r>
            <a:r>
              <a:rPr lang="en-US" altLang="zh-CN" dirty="0"/>
              <a:t>2020</a:t>
            </a:r>
            <a:r>
              <a:rPr lang="zh-CN" altLang="en-US" dirty="0"/>
              <a:t>中国境内销售额</a:t>
            </a:r>
            <a:r>
              <a:rPr lang="en-US" altLang="zh-CN" dirty="0"/>
              <a:t>1147.48</a:t>
            </a:r>
            <a:r>
              <a:rPr lang="zh-CN" altLang="en-US" dirty="0"/>
              <a:t>亿 </a:t>
            </a:r>
            <a:r>
              <a:rPr lang="en-US" altLang="zh-CN" b="1" dirty="0"/>
              <a:t>3%</a:t>
            </a:r>
            <a:r>
              <a:rPr lang="zh-CN" altLang="en-US" dirty="0"/>
              <a:t>的罚款</a:t>
            </a:r>
            <a:endParaRPr lang="en-US" altLang="zh-CN" dirty="0"/>
          </a:p>
          <a:p>
            <a:pPr lvl="1">
              <a:defRPr/>
            </a:pPr>
            <a:r>
              <a:rPr lang="zh-CN" altLang="en-US" dirty="0"/>
              <a:t>发出</a:t>
            </a:r>
            <a:r>
              <a:rPr lang="en-US" altLang="zh-CN" dirty="0"/>
              <a:t>《</a:t>
            </a:r>
            <a:r>
              <a:rPr lang="zh-CN" altLang="en-US" dirty="0"/>
              <a:t>行政指导书</a:t>
            </a:r>
            <a:r>
              <a:rPr lang="en-US" altLang="zh-CN" dirty="0"/>
              <a:t>》</a:t>
            </a:r>
            <a:r>
              <a:rPr lang="zh-CN" altLang="en-US" dirty="0"/>
              <a:t>要求全面整改，</a:t>
            </a:r>
            <a:r>
              <a:rPr lang="zh-CN" altLang="en-US" b="1" dirty="0"/>
              <a:t>并连续三年向市场监管总局提交自查合规报告</a:t>
            </a:r>
            <a:r>
              <a:rPr lang="zh-CN" altLang="en-US" dirty="0"/>
              <a:t>：完善平台佣金机制与算法，维护平台内中小餐饮商家合法利益，加强外卖骑手合法权益保护等</a:t>
            </a:r>
            <a:endParaRPr lang="en-US" altLang="zh-CN" dirty="0"/>
          </a:p>
          <a:p>
            <a:pPr lvl="1">
              <a:defRPr/>
            </a:pPr>
            <a:endParaRPr lang="zh-CN" altLang="en-US" sz="1200" dirty="0"/>
          </a:p>
          <a:p>
            <a:pPr>
              <a:defRPr/>
            </a:pPr>
            <a:r>
              <a:rPr lang="zh-CN" altLang="en-US" dirty="0"/>
              <a:t>对比：阿里被罚</a:t>
            </a:r>
            <a:r>
              <a:rPr lang="en-US" altLang="zh-CN" dirty="0"/>
              <a:t>182.28</a:t>
            </a:r>
            <a:r>
              <a:rPr lang="zh-CN" altLang="en-US" dirty="0"/>
              <a:t>亿元</a:t>
            </a:r>
            <a:endParaRPr lang="en-US" altLang="zh-CN" dirty="0"/>
          </a:p>
          <a:p>
            <a:pPr lvl="1">
              <a:defRPr/>
            </a:pPr>
            <a:r>
              <a:rPr lang="en-US" altLang="zh-CN" dirty="0"/>
              <a:t>2021</a:t>
            </a:r>
            <a:r>
              <a:rPr lang="zh-CN" altLang="en-US" dirty="0"/>
              <a:t>年</a:t>
            </a:r>
            <a:r>
              <a:rPr lang="en-US" altLang="zh-CN" dirty="0"/>
              <a:t>4</a:t>
            </a:r>
            <a:r>
              <a:rPr lang="zh-CN" altLang="en-US" dirty="0"/>
              <a:t>月</a:t>
            </a:r>
            <a:r>
              <a:rPr lang="en-US" altLang="zh-CN" dirty="0"/>
              <a:t>10</a:t>
            </a:r>
            <a:r>
              <a:rPr lang="zh-CN" altLang="en-US" dirty="0"/>
              <a:t>日：</a:t>
            </a:r>
            <a:r>
              <a:rPr lang="en-US" altLang="zh-CN" dirty="0"/>
              <a:t>4%</a:t>
            </a:r>
            <a:r>
              <a:rPr lang="zh-CN" altLang="en-US" dirty="0"/>
              <a:t>的</a:t>
            </a:r>
            <a:r>
              <a:rPr lang="en-US" altLang="zh-CN" dirty="0"/>
              <a:t>2020</a:t>
            </a:r>
            <a:r>
              <a:rPr lang="zh-CN" altLang="en-US" dirty="0"/>
              <a:t>财年销售额（</a:t>
            </a:r>
            <a:r>
              <a:rPr lang="en-US" altLang="zh-CN" dirty="0"/>
              <a:t>1-10%</a:t>
            </a:r>
            <a:r>
              <a:rPr lang="zh-CN" altLang="en-US" dirty="0"/>
              <a:t>），</a:t>
            </a:r>
            <a:r>
              <a:rPr lang="en-US" altLang="zh-CN" dirty="0"/>
              <a:t>12.5%</a:t>
            </a:r>
            <a:r>
              <a:rPr lang="zh-CN" altLang="en-US" dirty="0"/>
              <a:t>的利润</a:t>
            </a:r>
            <a:endParaRPr lang="en-US" altLang="zh-CN" dirty="0"/>
          </a:p>
          <a:p>
            <a:pPr lvl="2">
              <a:defRPr/>
            </a:pPr>
            <a:r>
              <a:rPr lang="zh-CN" altLang="en-US" dirty="0"/>
              <a:t>高通罚款</a:t>
            </a:r>
            <a:r>
              <a:rPr lang="en-US" altLang="zh-CN" dirty="0"/>
              <a:t>8%</a:t>
            </a:r>
            <a:r>
              <a:rPr lang="zh-CN" altLang="en-US" dirty="0"/>
              <a:t>，法国计划对美国“大厂”征</a:t>
            </a:r>
            <a:r>
              <a:rPr lang="en-US" altLang="zh-CN" dirty="0"/>
              <a:t>2%</a:t>
            </a:r>
            <a:r>
              <a:rPr lang="zh-CN" altLang="en-US" dirty="0"/>
              <a:t>的科技税</a:t>
            </a:r>
            <a:endParaRPr lang="en-US" altLang="zh-CN" dirty="0"/>
          </a:p>
          <a:p>
            <a:pPr lvl="2">
              <a:defRPr/>
            </a:pPr>
            <a:r>
              <a:rPr lang="zh-CN" altLang="en-US" dirty="0"/>
              <a:t>约等于一艘</a:t>
            </a:r>
            <a:r>
              <a:rPr lang="en-US" altLang="zh-CN" dirty="0"/>
              <a:t>003</a:t>
            </a:r>
            <a:r>
              <a:rPr lang="zh-CN" altLang="en-US" dirty="0"/>
              <a:t>或三艘</a:t>
            </a:r>
            <a:r>
              <a:rPr lang="en-US" altLang="zh-CN" dirty="0"/>
              <a:t>055</a:t>
            </a:r>
          </a:p>
          <a:p>
            <a:pPr lvl="1">
              <a:defRPr/>
            </a:pPr>
            <a:r>
              <a:rPr lang="zh-CN" altLang="en-US" dirty="0"/>
              <a:t>“双十一”二选一引发，</a:t>
            </a:r>
            <a:r>
              <a:rPr lang="zh-CN" altLang="en-US" strike="sngStrike" dirty="0"/>
              <a:t>其它平台瑟瑟发抖</a:t>
            </a:r>
            <a:endParaRPr lang="en-US" altLang="zh-CN" strike="sngStrike" dirty="0"/>
          </a:p>
          <a:p>
            <a:pPr lvl="2">
              <a:defRPr/>
            </a:pPr>
            <a:r>
              <a:rPr lang="en-US" altLang="zh-CN" dirty="0"/>
              <a:t>2020.12.21</a:t>
            </a:r>
            <a:r>
              <a:rPr lang="zh-CN" altLang="en-US" dirty="0"/>
              <a:t>日：阿里（银泰）、阅文（新丽）、丰巢（中邮智递）分别被处罚</a:t>
            </a:r>
            <a:r>
              <a:rPr lang="en-US" altLang="zh-CN" dirty="0"/>
              <a:t>50</a:t>
            </a:r>
            <a:r>
              <a:rPr lang="zh-CN" altLang="en-US" dirty="0"/>
              <a:t>万人民币（</a:t>
            </a:r>
            <a:r>
              <a:rPr lang="zh-CN" altLang="en-US" b="1" dirty="0"/>
              <a:t>少？形同虚设？</a:t>
            </a:r>
            <a:r>
              <a:rPr lang="zh-CN" altLang="en-US" dirty="0"/>
              <a:t>）</a:t>
            </a:r>
            <a:endParaRPr lang="en-US" altLang="zh-CN" dirty="0"/>
          </a:p>
          <a:p>
            <a:pPr lvl="2">
              <a:defRPr/>
            </a:pPr>
            <a:r>
              <a:rPr lang="zh-CN" altLang="en-US" dirty="0"/>
              <a:t>对商家在“双十一”活动中强制“二选一”，滥用市场主体地位</a:t>
            </a:r>
            <a:endParaRPr lang="en-US" altLang="zh-CN" dirty="0"/>
          </a:p>
          <a:p>
            <a:pPr lvl="2">
              <a:defRPr/>
            </a:pPr>
            <a:r>
              <a:rPr lang="zh-CN" altLang="en-US" b="1" dirty="0">
                <a:solidFill>
                  <a:srgbClr val="222222"/>
                </a:solidFill>
              </a:rPr>
              <a:t>本案事实清楚、证据确凿、定性准确、处理恰当、手续完备、程序合法</a:t>
            </a:r>
            <a:endParaRPr lang="en-US" altLang="zh-CN" dirty="0"/>
          </a:p>
          <a:p>
            <a:pPr lvl="1">
              <a:defRPr/>
            </a:pPr>
            <a:r>
              <a:rPr lang="en-US" altLang="zh-CN" b="1" dirty="0"/>
              <a:t>2020</a:t>
            </a:r>
            <a:r>
              <a:rPr lang="zh-CN" altLang="en-US" b="1" dirty="0"/>
              <a:t>年底四部委 </a:t>
            </a:r>
            <a:r>
              <a:rPr lang="en-US" altLang="zh-CN" b="1" dirty="0"/>
              <a:t>- </a:t>
            </a:r>
            <a:r>
              <a:rPr lang="zh-CN" altLang="en-US" b="1" dirty="0"/>
              <a:t>阵痛下的成长：以新规范新姿态拥抱未来；今年罚款后人民日报 </a:t>
            </a:r>
            <a:r>
              <a:rPr lang="en-US" altLang="zh-CN" b="1" dirty="0"/>
              <a:t>- </a:t>
            </a:r>
            <a:r>
              <a:rPr lang="zh-CN" altLang="en-US" b="1" dirty="0"/>
              <a:t>“扯袖子”也是一种爱护</a:t>
            </a:r>
            <a:endParaRPr lang="en-US" altLang="zh-CN" b="1" dirty="0"/>
          </a:p>
          <a:p>
            <a:pPr lvl="1">
              <a:defRPr/>
            </a:pPr>
            <a:r>
              <a:rPr lang="en-US" altLang="zh-CN" dirty="0"/>
              <a:t>2021.4.12</a:t>
            </a:r>
            <a:r>
              <a:rPr lang="zh-CN" altLang="en-US" dirty="0"/>
              <a:t>日又被四部委约谈：监督整改落实情况</a:t>
            </a:r>
            <a:endParaRPr lang="en-US" altLang="zh-CN"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a:extLst>
              <a:ext uri="{FF2B5EF4-FFF2-40B4-BE49-F238E27FC236}">
                <a16:creationId xmlns:a16="http://schemas.microsoft.com/office/drawing/2014/main" id="{D54796D9-2BE9-BF32-99F5-01E21E6CBE42}"/>
              </a:ext>
            </a:extLst>
          </p:cNvPr>
          <p:cNvSpPr>
            <a:spLocks noGrp="1" noChangeArrowheads="1"/>
          </p:cNvSpPr>
          <p:nvPr>
            <p:ph type="title"/>
          </p:nvPr>
        </p:nvSpPr>
        <p:spPr>
          <a:xfrm>
            <a:off x="6172200" y="277813"/>
            <a:ext cx="2514600" cy="788987"/>
          </a:xfrm>
        </p:spPr>
        <p:txBody>
          <a:bodyPr/>
          <a:lstStyle/>
          <a:p>
            <a:r>
              <a:rPr lang="zh-CN" altLang="en-US"/>
              <a:t>滴滴罚单</a:t>
            </a:r>
          </a:p>
        </p:txBody>
      </p:sp>
      <p:sp>
        <p:nvSpPr>
          <p:cNvPr id="40963" name="内容占位符 2">
            <a:extLst>
              <a:ext uri="{FF2B5EF4-FFF2-40B4-BE49-F238E27FC236}">
                <a16:creationId xmlns:a16="http://schemas.microsoft.com/office/drawing/2014/main" id="{988B67F0-F5AE-1024-E9CA-98086F72ACC6}"/>
              </a:ext>
            </a:extLst>
          </p:cNvPr>
          <p:cNvSpPr>
            <a:spLocks noGrp="1" noChangeArrowheads="1"/>
          </p:cNvSpPr>
          <p:nvPr>
            <p:ph idx="1"/>
          </p:nvPr>
        </p:nvSpPr>
        <p:spPr>
          <a:xfrm>
            <a:off x="76200" y="609600"/>
            <a:ext cx="8991600" cy="6172200"/>
          </a:xfrm>
        </p:spPr>
        <p:txBody>
          <a:bodyPr/>
          <a:lstStyle/>
          <a:p>
            <a:r>
              <a:rPr lang="zh-CN" altLang="en-US" sz="2000" dirty="0"/>
              <a:t>滴滴被罚</a:t>
            </a:r>
            <a:r>
              <a:rPr lang="en-US" altLang="zh-CN" sz="2000" dirty="0"/>
              <a:t>80.26</a:t>
            </a:r>
            <a:r>
              <a:rPr lang="zh-CN" altLang="en-US" sz="2000" dirty="0"/>
              <a:t>亿元</a:t>
            </a:r>
            <a:endParaRPr lang="en-US" altLang="zh-CN" sz="2000" dirty="0"/>
          </a:p>
          <a:p>
            <a:pPr lvl="1"/>
            <a:r>
              <a:rPr lang="zh-CN" altLang="en-US" sz="1800" dirty="0"/>
              <a:t>依据</a:t>
            </a:r>
            <a:r>
              <a:rPr lang="en-US" altLang="zh-CN" sz="1800" dirty="0">
                <a:solidFill>
                  <a:srgbClr val="222222"/>
                </a:solidFill>
              </a:rPr>
              <a:t>《</a:t>
            </a:r>
            <a:r>
              <a:rPr lang="zh-CN" altLang="en-US" sz="1800" dirty="0">
                <a:solidFill>
                  <a:srgbClr val="222222"/>
                </a:solidFill>
              </a:rPr>
              <a:t>网络安全法</a:t>
            </a:r>
            <a:r>
              <a:rPr lang="en-US" altLang="zh-CN" sz="1800" dirty="0">
                <a:solidFill>
                  <a:srgbClr val="222222"/>
                </a:solidFill>
              </a:rPr>
              <a:t>》</a:t>
            </a:r>
            <a:r>
              <a:rPr lang="zh-CN" altLang="en-US" sz="1800" dirty="0">
                <a:solidFill>
                  <a:srgbClr val="222222"/>
                </a:solidFill>
              </a:rPr>
              <a:t>、</a:t>
            </a:r>
            <a:r>
              <a:rPr lang="en-US" altLang="zh-CN" sz="1800" dirty="0">
                <a:solidFill>
                  <a:srgbClr val="222222"/>
                </a:solidFill>
              </a:rPr>
              <a:t>《</a:t>
            </a:r>
            <a:r>
              <a:rPr lang="zh-CN" altLang="en-US" sz="1800" dirty="0">
                <a:solidFill>
                  <a:srgbClr val="222222"/>
                </a:solidFill>
              </a:rPr>
              <a:t>数据安全法</a:t>
            </a:r>
            <a:r>
              <a:rPr lang="en-US" altLang="zh-CN" sz="1800" dirty="0">
                <a:solidFill>
                  <a:srgbClr val="222222"/>
                </a:solidFill>
              </a:rPr>
              <a:t>》</a:t>
            </a:r>
            <a:r>
              <a:rPr lang="zh-CN" altLang="en-US" sz="1800" dirty="0">
                <a:solidFill>
                  <a:srgbClr val="222222"/>
                </a:solidFill>
              </a:rPr>
              <a:t>、</a:t>
            </a:r>
            <a:r>
              <a:rPr lang="en-US" altLang="zh-CN" sz="1800" b="1" dirty="0">
                <a:solidFill>
                  <a:srgbClr val="222222"/>
                </a:solidFill>
              </a:rPr>
              <a:t>《</a:t>
            </a:r>
            <a:r>
              <a:rPr lang="zh-CN" altLang="en-US" sz="1800" b="1" dirty="0">
                <a:solidFill>
                  <a:srgbClr val="222222"/>
                </a:solidFill>
              </a:rPr>
              <a:t>个人信息保护法</a:t>
            </a:r>
            <a:r>
              <a:rPr lang="en-US" altLang="zh-CN" sz="1800" b="1" dirty="0">
                <a:solidFill>
                  <a:srgbClr val="222222"/>
                </a:solidFill>
              </a:rPr>
              <a:t>》</a:t>
            </a:r>
            <a:r>
              <a:rPr lang="zh-CN" altLang="en-US" sz="1800" b="1" dirty="0">
                <a:solidFill>
                  <a:srgbClr val="222222"/>
                </a:solidFill>
              </a:rPr>
              <a:t>（</a:t>
            </a:r>
            <a:r>
              <a:rPr lang="en-US" altLang="zh-CN" sz="1800" b="1" dirty="0">
                <a:solidFill>
                  <a:srgbClr val="222222"/>
                </a:solidFill>
              </a:rPr>
              <a:t>2021.11.1</a:t>
            </a:r>
            <a:r>
              <a:rPr lang="zh-CN" altLang="en-US" sz="1800" b="1" dirty="0">
                <a:solidFill>
                  <a:srgbClr val="222222"/>
                </a:solidFill>
              </a:rPr>
              <a:t>）</a:t>
            </a:r>
            <a:endParaRPr lang="en-US" altLang="zh-CN" sz="1800" b="1" dirty="0">
              <a:solidFill>
                <a:srgbClr val="222222"/>
              </a:solidFill>
            </a:endParaRPr>
          </a:p>
          <a:p>
            <a:pPr lvl="1"/>
            <a:r>
              <a:rPr lang="zh-CN" altLang="en-US" sz="1800" dirty="0">
                <a:solidFill>
                  <a:srgbClr val="222222"/>
                </a:solidFill>
              </a:rPr>
              <a:t>可罚款金额最大的是</a:t>
            </a:r>
            <a:r>
              <a:rPr lang="en-US" altLang="zh-CN" sz="1800" dirty="0">
                <a:solidFill>
                  <a:srgbClr val="FF0000"/>
                </a:solidFill>
              </a:rPr>
              <a:t>《</a:t>
            </a:r>
            <a:r>
              <a:rPr lang="zh-CN" altLang="en-US" sz="1800" dirty="0">
                <a:solidFill>
                  <a:srgbClr val="FF0000"/>
                </a:solidFill>
              </a:rPr>
              <a:t>个人信息保护法</a:t>
            </a:r>
            <a:r>
              <a:rPr lang="en-US" altLang="zh-CN" sz="1800" dirty="0">
                <a:solidFill>
                  <a:srgbClr val="FF0000"/>
                </a:solidFill>
              </a:rPr>
              <a:t>》</a:t>
            </a:r>
            <a:r>
              <a:rPr lang="zh-CN" altLang="en-US" sz="1800" dirty="0">
                <a:solidFill>
                  <a:srgbClr val="222222"/>
                </a:solidFill>
              </a:rPr>
              <a:t>，没收违法所得，并处以</a:t>
            </a:r>
            <a:r>
              <a:rPr lang="en-US" altLang="zh-CN" sz="1800" dirty="0">
                <a:solidFill>
                  <a:srgbClr val="222222"/>
                </a:solidFill>
              </a:rPr>
              <a:t>5000</a:t>
            </a:r>
            <a:r>
              <a:rPr lang="zh-CN" altLang="en-US" sz="1800" dirty="0">
                <a:solidFill>
                  <a:srgbClr val="222222"/>
                </a:solidFill>
              </a:rPr>
              <a:t>万以下罚款或者上一年度营业额</a:t>
            </a:r>
            <a:r>
              <a:rPr lang="en-US" altLang="zh-CN" sz="1800" dirty="0">
                <a:solidFill>
                  <a:srgbClr val="FF0000"/>
                </a:solidFill>
              </a:rPr>
              <a:t>5%</a:t>
            </a:r>
            <a:r>
              <a:rPr lang="zh-CN" altLang="en-US" sz="1800" dirty="0">
                <a:solidFill>
                  <a:srgbClr val="222222"/>
                </a:solidFill>
              </a:rPr>
              <a:t>以下罚款 </a:t>
            </a:r>
            <a:r>
              <a:rPr lang="en-US" altLang="zh-CN" sz="1800" dirty="0">
                <a:solidFill>
                  <a:srgbClr val="222222"/>
                </a:solidFill>
              </a:rPr>
              <a:t>– </a:t>
            </a:r>
            <a:r>
              <a:rPr lang="zh-CN" altLang="en-US" sz="1800" dirty="0">
                <a:solidFill>
                  <a:srgbClr val="FF0000"/>
                </a:solidFill>
              </a:rPr>
              <a:t>实际罚没</a:t>
            </a:r>
            <a:r>
              <a:rPr lang="zh-CN" altLang="en-US" sz="1800" dirty="0">
                <a:solidFill>
                  <a:srgbClr val="222222"/>
                </a:solidFill>
              </a:rPr>
              <a:t>上一年度营业额</a:t>
            </a:r>
            <a:r>
              <a:rPr lang="en-US" altLang="zh-CN" sz="1800" dirty="0">
                <a:solidFill>
                  <a:srgbClr val="FF0000"/>
                </a:solidFill>
              </a:rPr>
              <a:t>4.7%</a:t>
            </a:r>
          </a:p>
          <a:p>
            <a:r>
              <a:rPr lang="zh-CN" altLang="en-US" sz="2000" dirty="0"/>
              <a:t>事件性质较为恶劣</a:t>
            </a:r>
            <a:endParaRPr lang="en-US" altLang="zh-CN" sz="2000" dirty="0"/>
          </a:p>
          <a:p>
            <a:pPr lvl="1"/>
            <a:r>
              <a:rPr lang="zh-CN" altLang="en-US" sz="1800" b="1" dirty="0">
                <a:solidFill>
                  <a:srgbClr val="222222"/>
                </a:solidFill>
              </a:rPr>
              <a:t>本案违法违规行为事实清楚、证据确凿、情节严重、性质恶劣</a:t>
            </a:r>
            <a:endParaRPr lang="en-US" altLang="zh-CN" sz="1800" b="1" dirty="0">
              <a:solidFill>
                <a:srgbClr val="222222"/>
              </a:solidFill>
            </a:endParaRPr>
          </a:p>
          <a:p>
            <a:pPr lvl="1"/>
            <a:r>
              <a:rPr lang="zh-CN" altLang="en-US" sz="1800" b="1" dirty="0"/>
              <a:t>违法收集个人信息：</a:t>
            </a:r>
            <a:r>
              <a:rPr lang="zh-CN" altLang="en-US" sz="1800" dirty="0"/>
              <a:t>相册截图</a:t>
            </a:r>
            <a:r>
              <a:rPr lang="en-US" altLang="zh-CN" sz="1800" dirty="0"/>
              <a:t>1196</a:t>
            </a:r>
            <a:r>
              <a:rPr lang="zh-CN" altLang="en-US" sz="1800" dirty="0"/>
              <a:t>万条，过度人脸识别</a:t>
            </a:r>
            <a:r>
              <a:rPr lang="en-US" altLang="zh-CN" sz="1800" dirty="0"/>
              <a:t>1.07</a:t>
            </a:r>
            <a:r>
              <a:rPr lang="zh-CN" altLang="en-US" sz="1800" dirty="0"/>
              <a:t>亿条， </a:t>
            </a:r>
            <a:r>
              <a:rPr lang="zh-CN" altLang="en-US" sz="1800" dirty="0">
                <a:solidFill>
                  <a:srgbClr val="FF0000"/>
                </a:solidFill>
              </a:rPr>
              <a:t>明文存储司机身份证</a:t>
            </a:r>
            <a:r>
              <a:rPr lang="en-US" altLang="zh-CN" sz="1800" dirty="0">
                <a:solidFill>
                  <a:srgbClr val="FF0000"/>
                </a:solidFill>
              </a:rPr>
              <a:t>5780.26</a:t>
            </a:r>
            <a:r>
              <a:rPr lang="zh-CN" altLang="en-US" sz="1800" dirty="0">
                <a:solidFill>
                  <a:srgbClr val="FF0000"/>
                </a:solidFill>
              </a:rPr>
              <a:t>万条，桔视精准位置</a:t>
            </a:r>
            <a:r>
              <a:rPr lang="en-US" altLang="zh-CN" sz="1800" dirty="0">
                <a:solidFill>
                  <a:srgbClr val="FF0000"/>
                </a:solidFill>
              </a:rPr>
              <a:t>1.67</a:t>
            </a:r>
            <a:r>
              <a:rPr lang="zh-CN" altLang="en-US" sz="1800" dirty="0">
                <a:solidFill>
                  <a:srgbClr val="FF0000"/>
                </a:solidFill>
              </a:rPr>
              <a:t>亿条，乘客出行意图分析</a:t>
            </a:r>
            <a:r>
              <a:rPr lang="en-US" altLang="zh-CN" sz="1800" dirty="0">
                <a:solidFill>
                  <a:srgbClr val="FF0000"/>
                </a:solidFill>
              </a:rPr>
              <a:t>539.76</a:t>
            </a:r>
            <a:r>
              <a:rPr lang="zh-CN" altLang="en-US" sz="1800" dirty="0">
                <a:solidFill>
                  <a:srgbClr val="FF0000"/>
                </a:solidFill>
              </a:rPr>
              <a:t>亿条</a:t>
            </a:r>
            <a:endParaRPr lang="en-US" altLang="zh-CN" sz="1800" dirty="0">
              <a:solidFill>
                <a:srgbClr val="FF0000"/>
              </a:solidFill>
            </a:endParaRPr>
          </a:p>
          <a:p>
            <a:pPr lvl="1"/>
            <a:r>
              <a:rPr lang="zh-CN" altLang="en-US" sz="1800" b="1" dirty="0"/>
              <a:t>严重影响国家安全的数据处理，拒不履行监管部门明确要求，阳奉阴违，恶意逃避监管，给国家关键信息基础设施安全和数据安全带来严重安全隐患</a:t>
            </a:r>
            <a:endParaRPr lang="en-US" altLang="zh-CN" sz="1800" b="1" dirty="0"/>
          </a:p>
          <a:p>
            <a:r>
              <a:rPr lang="zh-CN" altLang="en-US" sz="2000" dirty="0"/>
              <a:t>企业责任人一并处罚</a:t>
            </a:r>
            <a:endParaRPr lang="en-US" altLang="zh-CN" sz="2000" dirty="0"/>
          </a:p>
          <a:p>
            <a:pPr lvl="1"/>
            <a:r>
              <a:rPr lang="zh-CN" altLang="en-US" sz="1800" dirty="0"/>
              <a:t>对董事长兼</a:t>
            </a:r>
            <a:r>
              <a:rPr lang="en-US" altLang="zh-CN" sz="1800" dirty="0"/>
              <a:t>CEO</a:t>
            </a:r>
            <a:r>
              <a:rPr lang="zh-CN" altLang="en-US" sz="1800" dirty="0"/>
              <a:t>程维罚款</a:t>
            </a:r>
            <a:r>
              <a:rPr lang="en-US" altLang="zh-CN" sz="1800" dirty="0"/>
              <a:t>100</a:t>
            </a:r>
            <a:r>
              <a:rPr lang="zh-CN" altLang="en-US" sz="1800" dirty="0"/>
              <a:t>万，同时对总裁柳青处罚</a:t>
            </a:r>
            <a:r>
              <a:rPr lang="en-US" altLang="zh-CN" sz="1800" dirty="0"/>
              <a:t>100</a:t>
            </a:r>
            <a:r>
              <a:rPr lang="zh-CN" altLang="en-US" sz="1800" dirty="0"/>
              <a:t>万</a:t>
            </a:r>
            <a:r>
              <a:rPr lang="zh-CN" altLang="en-US" sz="1800" i="1" dirty="0"/>
              <a:t>（少？形同虚设？）</a:t>
            </a:r>
            <a:endParaRPr lang="en-US" altLang="zh-CN" sz="1800" i="1" dirty="0"/>
          </a:p>
          <a:p>
            <a:pPr lvl="1"/>
            <a:r>
              <a:rPr lang="en-US" altLang="zh-CN" sz="1800" dirty="0"/>
              <a:t>2021.6.30</a:t>
            </a:r>
            <a:r>
              <a:rPr lang="zh-CN" altLang="en-US" sz="1800" dirty="0"/>
              <a:t>在纽交所上市，无敲钟无宣传，几天后被立案、下架、停止新用户注册</a:t>
            </a:r>
            <a:endParaRPr lang="en-US" altLang="zh-CN" sz="1800" dirty="0"/>
          </a:p>
          <a:p>
            <a:r>
              <a:rPr lang="zh-CN" altLang="en-US" sz="2000" dirty="0"/>
              <a:t>滴滴现状</a:t>
            </a:r>
            <a:endParaRPr lang="en-US" altLang="zh-CN" sz="2000" dirty="0"/>
          </a:p>
          <a:p>
            <a:pPr lvl="1"/>
            <a:r>
              <a:rPr lang="en-US" altLang="zh-CN" sz="1800" dirty="0"/>
              <a:t>2022.6.2</a:t>
            </a:r>
            <a:r>
              <a:rPr lang="zh-CN" altLang="en-US" sz="1800" dirty="0"/>
              <a:t>提交退市申请，</a:t>
            </a:r>
            <a:r>
              <a:rPr lang="en-US" altLang="zh-CN" sz="1800" dirty="0"/>
              <a:t>2022.6.10</a:t>
            </a:r>
            <a:r>
              <a:rPr lang="zh-CN" altLang="en-US" sz="1800" dirty="0"/>
              <a:t>为最后交易日，股价</a:t>
            </a:r>
            <a:r>
              <a:rPr lang="en-US" altLang="zh-CN" sz="1800" dirty="0"/>
              <a:t>2.29</a:t>
            </a:r>
            <a:r>
              <a:rPr lang="zh-CN" altLang="en-US" sz="1800" dirty="0"/>
              <a:t>美元，市值</a:t>
            </a:r>
            <a:r>
              <a:rPr lang="en-US" altLang="zh-CN" sz="1800" dirty="0"/>
              <a:t>111.16</a:t>
            </a:r>
            <a:r>
              <a:rPr lang="zh-CN" altLang="en-US" sz="1800" dirty="0"/>
              <a:t>亿</a:t>
            </a:r>
            <a:endParaRPr lang="en-US" altLang="zh-CN" sz="1800" dirty="0"/>
          </a:p>
          <a:p>
            <a:pPr lvl="1"/>
            <a:r>
              <a:rPr lang="zh-CN" altLang="en-US" sz="1800" dirty="0"/>
              <a:t>上市发行价</a:t>
            </a:r>
            <a:r>
              <a:rPr lang="en-US" altLang="zh-CN" sz="1800" dirty="0"/>
              <a:t>14</a:t>
            </a:r>
            <a:r>
              <a:rPr lang="zh-CN" altLang="en-US" sz="1800" dirty="0"/>
              <a:t>美元，当天上涨</a:t>
            </a:r>
            <a:r>
              <a:rPr lang="en-US" altLang="zh-CN" sz="1800" dirty="0"/>
              <a:t>1%</a:t>
            </a:r>
            <a:r>
              <a:rPr lang="zh-CN" altLang="en-US" sz="1800" dirty="0"/>
              <a:t>，市值</a:t>
            </a:r>
            <a:r>
              <a:rPr lang="en-US" altLang="zh-CN" sz="1800" dirty="0"/>
              <a:t>677.93</a:t>
            </a:r>
            <a:r>
              <a:rPr lang="zh-CN" altLang="en-US" sz="1800" dirty="0"/>
              <a:t>亿美元，市值缩水</a:t>
            </a:r>
            <a:r>
              <a:rPr lang="en-US" altLang="zh-CN" sz="1800" dirty="0"/>
              <a:t>3800</a:t>
            </a:r>
            <a:r>
              <a:rPr lang="zh-CN" altLang="en-US" sz="1800" dirty="0"/>
              <a:t>亿人民币</a:t>
            </a:r>
            <a:endParaRPr lang="en-US" altLang="zh-CN" sz="1800" dirty="0"/>
          </a:p>
          <a:p>
            <a:pPr lvl="1"/>
            <a:r>
              <a:rPr lang="zh-CN" altLang="en-US" sz="1800" dirty="0"/>
              <a:t>仍在整改且并未上架，寻求港股上市，</a:t>
            </a:r>
            <a:r>
              <a:rPr lang="en-US" altLang="zh-CN" sz="1800" dirty="0"/>
              <a:t>2021</a:t>
            </a:r>
            <a:r>
              <a:rPr lang="zh-CN" altLang="en-US" sz="1800" dirty="0"/>
              <a:t>财报显示营收</a:t>
            </a:r>
            <a:r>
              <a:rPr lang="en-US" altLang="zh-CN" sz="1800" dirty="0"/>
              <a:t>1738.27</a:t>
            </a:r>
            <a:r>
              <a:rPr lang="zh-CN" altLang="en-US" sz="1800" dirty="0"/>
              <a:t>亿人民币，同比增长</a:t>
            </a:r>
            <a:r>
              <a:rPr lang="en-US" altLang="zh-CN" sz="1800" dirty="0"/>
              <a:t>22.64%</a:t>
            </a:r>
            <a:r>
              <a:rPr lang="zh-CN" altLang="en-US" sz="1800" dirty="0"/>
              <a:t>，全年净亏损</a:t>
            </a:r>
            <a:r>
              <a:rPr lang="en-US" altLang="zh-CN" sz="1800" dirty="0"/>
              <a:t>493.34</a:t>
            </a:r>
            <a:r>
              <a:rPr lang="zh-CN" altLang="en-US" sz="1800" dirty="0"/>
              <a:t>亿人民币（经营亏损同比扩大</a:t>
            </a:r>
            <a:r>
              <a:rPr lang="en-US" altLang="zh-CN" sz="1800" dirty="0"/>
              <a:t>2.5</a:t>
            </a:r>
            <a:r>
              <a:rPr lang="zh-CN" altLang="en-US" sz="1800" dirty="0"/>
              <a:t>倍），当前公司现金余额</a:t>
            </a:r>
            <a:r>
              <a:rPr lang="en-US" altLang="zh-CN" sz="1800" dirty="0"/>
              <a:t>439.8</a:t>
            </a:r>
            <a:r>
              <a:rPr lang="zh-CN" altLang="en-US" sz="1800" dirty="0"/>
              <a:t>亿元</a:t>
            </a:r>
          </a:p>
        </p:txBody>
      </p:sp>
      <p:sp>
        <p:nvSpPr>
          <p:cNvPr id="40964" name="灯片编号占位符 3">
            <a:extLst>
              <a:ext uri="{FF2B5EF4-FFF2-40B4-BE49-F238E27FC236}">
                <a16:creationId xmlns:a16="http://schemas.microsoft.com/office/drawing/2014/main" id="{C05FD1F7-2C4C-46B7-63EA-B98195657C2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AC5BCBA-4650-4035-BE0E-EBEF6E784785}" type="slidenum">
              <a:rPr lang="en-US" altLang="zh-CN" smtClean="0">
                <a:latin typeface="Garamond" panose="02020404030301010803" pitchFamily="18" charset="0"/>
              </a:rPr>
              <a:pPr/>
              <a:t>56</a:t>
            </a:fld>
            <a:endParaRPr lang="en-US" altLang="zh-CN">
              <a:latin typeface="Garamond" panose="02020404030301010803" pitchFamily="18"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31596A-4662-16D2-84C5-FF76607D9673}"/>
              </a:ext>
            </a:extLst>
          </p:cNvPr>
          <p:cNvSpPr>
            <a:spLocks noGrp="1"/>
          </p:cNvSpPr>
          <p:nvPr>
            <p:ph type="title"/>
          </p:nvPr>
        </p:nvSpPr>
        <p:spPr>
          <a:xfrm>
            <a:off x="6648450" y="277813"/>
            <a:ext cx="2324100" cy="738187"/>
          </a:xfrm>
        </p:spPr>
        <p:txBody>
          <a:bodyPr/>
          <a:lstStyle/>
          <a:p>
            <a:r>
              <a:rPr lang="zh-CN" altLang="en-US" dirty="0"/>
              <a:t>蚂蚁罚单</a:t>
            </a:r>
          </a:p>
        </p:txBody>
      </p:sp>
      <p:sp>
        <p:nvSpPr>
          <p:cNvPr id="3" name="内容占位符 2">
            <a:extLst>
              <a:ext uri="{FF2B5EF4-FFF2-40B4-BE49-F238E27FC236}">
                <a16:creationId xmlns:a16="http://schemas.microsoft.com/office/drawing/2014/main" id="{882F2961-99C1-32A8-CF95-19E4E18D7F75}"/>
              </a:ext>
            </a:extLst>
          </p:cNvPr>
          <p:cNvSpPr>
            <a:spLocks noGrp="1"/>
          </p:cNvSpPr>
          <p:nvPr>
            <p:ph idx="1"/>
          </p:nvPr>
        </p:nvSpPr>
        <p:spPr>
          <a:xfrm>
            <a:off x="228600" y="323850"/>
            <a:ext cx="8229600" cy="5816600"/>
          </a:xfrm>
        </p:spPr>
        <p:txBody>
          <a:bodyPr/>
          <a:lstStyle/>
          <a:p>
            <a:r>
              <a:rPr lang="en-US" altLang="zh-CN" sz="2400" dirty="0"/>
              <a:t>2023.7.7</a:t>
            </a:r>
            <a:r>
              <a:rPr lang="zh-CN" altLang="en-US" sz="2400" dirty="0"/>
              <a:t>日蚂蚁集团被罚</a:t>
            </a:r>
            <a:r>
              <a:rPr lang="en-US" altLang="zh-CN" sz="2400" dirty="0"/>
              <a:t>71.23</a:t>
            </a:r>
            <a:r>
              <a:rPr lang="zh-CN" altLang="en-US" sz="2400" dirty="0"/>
              <a:t>亿元</a:t>
            </a:r>
            <a:endParaRPr lang="en-US" altLang="zh-CN" sz="2400" dirty="0"/>
          </a:p>
          <a:p>
            <a:pPr lvl="1"/>
            <a:r>
              <a:rPr lang="zh-CN" altLang="en-US" sz="2000" dirty="0"/>
              <a:t>含没收违法所得</a:t>
            </a:r>
            <a:r>
              <a:rPr lang="en-US" altLang="zh-CN" sz="2000" dirty="0"/>
              <a:t>30.62</a:t>
            </a:r>
            <a:r>
              <a:rPr lang="zh-CN" altLang="en-US" sz="2000" dirty="0"/>
              <a:t>亿元 </a:t>
            </a:r>
            <a:r>
              <a:rPr lang="en-US" altLang="zh-CN" sz="2000" dirty="0"/>
              <a:t>– </a:t>
            </a:r>
            <a:r>
              <a:rPr lang="zh-CN" altLang="en-US" sz="2000" dirty="0"/>
              <a:t>违反支付账户管理规定</a:t>
            </a:r>
            <a:endParaRPr lang="en-US" altLang="zh-CN" sz="2000" dirty="0"/>
          </a:p>
          <a:p>
            <a:pPr lvl="1"/>
            <a:r>
              <a:rPr lang="zh-CN" altLang="en-US" sz="2000" dirty="0"/>
              <a:t>银监会罚</a:t>
            </a:r>
            <a:r>
              <a:rPr lang="en-US" altLang="zh-CN" sz="2000" dirty="0"/>
              <a:t>1.75</a:t>
            </a:r>
            <a:r>
              <a:rPr lang="zh-CN" altLang="en-US" sz="2000" dirty="0"/>
              <a:t>亿 </a:t>
            </a:r>
            <a:r>
              <a:rPr lang="en-US" altLang="zh-CN" sz="2000" dirty="0"/>
              <a:t>– </a:t>
            </a:r>
            <a:r>
              <a:rPr lang="zh-CN" altLang="en-US" sz="2000" dirty="0"/>
              <a:t>违反公司治理相关规定与关联交易管理规定</a:t>
            </a:r>
            <a:endParaRPr lang="en-US" altLang="zh-CN" sz="2000" dirty="0"/>
          </a:p>
          <a:p>
            <a:pPr lvl="1"/>
            <a:r>
              <a:rPr lang="zh-CN" altLang="en-US" sz="2000" dirty="0"/>
              <a:t>金融监督管理总局罚</a:t>
            </a:r>
            <a:r>
              <a:rPr lang="en-US" altLang="zh-CN" sz="2000" dirty="0"/>
              <a:t>37.62</a:t>
            </a:r>
            <a:r>
              <a:rPr lang="zh-CN" altLang="en-US" sz="2000" dirty="0"/>
              <a:t>亿</a:t>
            </a:r>
            <a:endParaRPr lang="en-US" altLang="zh-CN" sz="2000" dirty="0"/>
          </a:p>
          <a:p>
            <a:pPr lvl="2"/>
            <a:r>
              <a:rPr lang="zh-CN" altLang="en-US" sz="1800" dirty="0"/>
              <a:t>侵害消费者权益违规 </a:t>
            </a:r>
            <a:r>
              <a:rPr lang="en-US" altLang="zh-CN" sz="1800" dirty="0"/>
              <a:t>– </a:t>
            </a:r>
            <a:r>
              <a:rPr lang="zh-CN" altLang="en-US" sz="1800" dirty="0"/>
              <a:t>误导金融营销、侵害知情权、个人信息未按归处理</a:t>
            </a:r>
            <a:endParaRPr lang="en-US" altLang="zh-CN" sz="1800" dirty="0"/>
          </a:p>
          <a:p>
            <a:pPr lvl="2"/>
            <a:r>
              <a:rPr lang="zh-CN" altLang="en-US" sz="1800" dirty="0"/>
              <a:t>参与银行保险机构业务活动 </a:t>
            </a:r>
            <a:r>
              <a:rPr lang="en-US" altLang="zh-CN" sz="1800" dirty="0"/>
              <a:t>– </a:t>
            </a:r>
            <a:r>
              <a:rPr lang="zh-CN" altLang="en-US" sz="1800" dirty="0"/>
              <a:t>违规参与保险代理、经纪、销售（个人养老、银行理财、互联网存款）等业务</a:t>
            </a:r>
            <a:endParaRPr lang="en-US" altLang="zh-CN" sz="1800" dirty="0"/>
          </a:p>
          <a:p>
            <a:r>
              <a:rPr lang="zh-CN" altLang="en-US" sz="2400" dirty="0"/>
              <a:t>关停“相互宝”业务并依法补偿消费者利益</a:t>
            </a:r>
            <a:endParaRPr lang="en-US" altLang="zh-CN" sz="2400" dirty="0"/>
          </a:p>
          <a:p>
            <a:pPr lvl="1"/>
            <a:r>
              <a:rPr lang="zh-CN" altLang="en-US" sz="2000" dirty="0"/>
              <a:t>后续“</a:t>
            </a:r>
            <a:r>
              <a:rPr lang="zh-CN" altLang="en-US" sz="2000" b="0" i="0" dirty="0">
                <a:solidFill>
                  <a:srgbClr val="333333"/>
                </a:solidFill>
                <a:effectLst/>
                <a:latin typeface="PingFang SC"/>
              </a:rPr>
              <a:t>确保同类业务适用同等监管规则，实现公平监管</a:t>
            </a:r>
            <a:r>
              <a:rPr lang="zh-CN" altLang="en-US" sz="2000" dirty="0"/>
              <a:t>”、“</a:t>
            </a:r>
            <a:r>
              <a:rPr lang="zh-CN" altLang="en-US" sz="2000" b="0" i="0" dirty="0">
                <a:solidFill>
                  <a:srgbClr val="333333"/>
                </a:solidFill>
                <a:effectLst/>
                <a:latin typeface="PingFang SC"/>
              </a:rPr>
              <a:t>支持、鼓励平台企业持续提升金融普惠性，推动科技金融创新，增强国际金融竞争力，更好地服务实体经济和民生需求</a:t>
            </a:r>
            <a:r>
              <a:rPr lang="zh-CN" altLang="en-US" sz="2000" dirty="0"/>
              <a:t>”</a:t>
            </a:r>
            <a:endParaRPr lang="en-US" altLang="zh-CN" sz="2000" dirty="0"/>
          </a:p>
          <a:p>
            <a:r>
              <a:rPr lang="zh-CN" altLang="en-US" sz="2400" dirty="0"/>
              <a:t>影响：当日开盘涨</a:t>
            </a:r>
            <a:r>
              <a:rPr lang="en-US" altLang="zh-CN" sz="2400" dirty="0"/>
              <a:t>3.5%</a:t>
            </a:r>
            <a:r>
              <a:rPr lang="zh-CN" altLang="en-US" sz="2400" dirty="0"/>
              <a:t>（利空出尽）</a:t>
            </a:r>
            <a:endParaRPr lang="en-US" altLang="zh-CN" sz="2400" dirty="0"/>
          </a:p>
          <a:p>
            <a:pPr lvl="1"/>
            <a:r>
              <a:rPr lang="zh-CN" altLang="en-US" sz="2000" dirty="0"/>
              <a:t>蚂蚁：诚恳接受、坚决服从，进一步夯实治理水平</a:t>
            </a:r>
            <a:endParaRPr lang="en-US" altLang="zh-CN" sz="2000" dirty="0"/>
          </a:p>
          <a:p>
            <a:pPr lvl="1"/>
            <a:r>
              <a:rPr lang="zh-CN" altLang="en-US" sz="2000" dirty="0"/>
              <a:t>事实上从金融创新公司转化为金融基础平台</a:t>
            </a:r>
          </a:p>
          <a:p>
            <a:pPr lvl="2"/>
            <a:r>
              <a:rPr lang="en-US" altLang="zh-CN" sz="1600" dirty="0"/>
              <a:t>2023.1.8</a:t>
            </a:r>
            <a:r>
              <a:rPr lang="zh-CN" altLang="en-US" sz="1600" dirty="0"/>
              <a:t>日阿里港交所公告：马云不再控制蚂蚁实控公司的控股权和多数投票权，阿里集团在蚂蚁的股份不变，</a:t>
            </a:r>
            <a:r>
              <a:rPr lang="zh-CN" altLang="en-US" sz="1600" b="1" dirty="0"/>
              <a:t>阿里集团与任何其它股东均不控股蚂蚁集团</a:t>
            </a:r>
            <a:endParaRPr lang="en-US" altLang="zh-CN" sz="1600" b="1" dirty="0"/>
          </a:p>
        </p:txBody>
      </p:sp>
      <p:sp>
        <p:nvSpPr>
          <p:cNvPr id="4" name="灯片编号占位符 3">
            <a:extLst>
              <a:ext uri="{FF2B5EF4-FFF2-40B4-BE49-F238E27FC236}">
                <a16:creationId xmlns:a16="http://schemas.microsoft.com/office/drawing/2014/main" id="{3970EB1C-B427-9E54-D8CD-A3493FB29633}"/>
              </a:ext>
            </a:extLst>
          </p:cNvPr>
          <p:cNvSpPr>
            <a:spLocks noGrp="1"/>
          </p:cNvSpPr>
          <p:nvPr>
            <p:ph type="sldNum" sz="quarter" idx="12"/>
          </p:nvPr>
        </p:nvSpPr>
        <p:spPr/>
        <p:txBody>
          <a:bodyPr/>
          <a:lstStyle/>
          <a:p>
            <a:pPr>
              <a:defRPr/>
            </a:pPr>
            <a:fld id="{D8662ACC-ADCA-4200-BAD1-E48B7DEA30D0}" type="slidenum">
              <a:rPr lang="en-US" altLang="zh-CN" smtClean="0"/>
              <a:pPr>
                <a:defRPr/>
              </a:pPr>
              <a:t>57</a:t>
            </a:fld>
            <a:endParaRPr lang="en-US" altLang="zh-CN"/>
          </a:p>
        </p:txBody>
      </p:sp>
    </p:spTree>
    <p:extLst>
      <p:ext uri="{BB962C8B-B14F-4D97-AF65-F5344CB8AC3E}">
        <p14:creationId xmlns:p14="http://schemas.microsoft.com/office/powerpoint/2010/main" val="16234899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a:extLst>
              <a:ext uri="{FF2B5EF4-FFF2-40B4-BE49-F238E27FC236}">
                <a16:creationId xmlns:a16="http://schemas.microsoft.com/office/drawing/2014/main" id="{70623FDC-13C0-B9CC-CD19-6863ED44C75E}"/>
              </a:ext>
            </a:extLst>
          </p:cNvPr>
          <p:cNvSpPr>
            <a:spLocks noGrp="1" noChangeArrowheads="1"/>
          </p:cNvSpPr>
          <p:nvPr>
            <p:ph type="title"/>
          </p:nvPr>
        </p:nvSpPr>
        <p:spPr/>
        <p:txBody>
          <a:bodyPr/>
          <a:lstStyle/>
          <a:p>
            <a:endParaRPr lang="zh-CN" altLang="en-US"/>
          </a:p>
        </p:txBody>
      </p:sp>
      <p:graphicFrame>
        <p:nvGraphicFramePr>
          <p:cNvPr id="4" name="内容占位符 3">
            <a:extLst>
              <a:ext uri="{FF2B5EF4-FFF2-40B4-BE49-F238E27FC236}">
                <a16:creationId xmlns:a16="http://schemas.microsoft.com/office/drawing/2014/main" id="{5D136860-3A2C-5341-D1A6-AEE9EF54A7D7}"/>
              </a:ext>
            </a:extLst>
          </p:cNvPr>
          <p:cNvGraphicFramePr>
            <a:graphicFrameLocks noGrp="1"/>
          </p:cNvGraphicFramePr>
          <p:nvPr>
            <p:ph idx="1"/>
          </p:nvPr>
        </p:nvGraphicFramePr>
        <p:xfrm>
          <a:off x="533400" y="304800"/>
          <a:ext cx="7696199" cy="6400801"/>
        </p:xfrm>
        <a:graphic>
          <a:graphicData uri="http://schemas.openxmlformats.org/drawingml/2006/table">
            <a:tbl>
              <a:tblPr/>
              <a:tblGrid>
                <a:gridCol w="863938">
                  <a:extLst>
                    <a:ext uri="{9D8B030D-6E8A-4147-A177-3AD203B41FA5}">
                      <a16:colId xmlns:a16="http://schemas.microsoft.com/office/drawing/2014/main" val="20000"/>
                    </a:ext>
                  </a:extLst>
                </a:gridCol>
                <a:gridCol w="3580061">
                  <a:extLst>
                    <a:ext uri="{9D8B030D-6E8A-4147-A177-3AD203B41FA5}">
                      <a16:colId xmlns:a16="http://schemas.microsoft.com/office/drawing/2014/main" val="20001"/>
                    </a:ext>
                  </a:extLst>
                </a:gridCol>
                <a:gridCol w="3252200">
                  <a:extLst>
                    <a:ext uri="{9D8B030D-6E8A-4147-A177-3AD203B41FA5}">
                      <a16:colId xmlns:a16="http://schemas.microsoft.com/office/drawing/2014/main" val="20002"/>
                    </a:ext>
                  </a:extLst>
                </a:gridCol>
              </a:tblGrid>
              <a:tr h="755101">
                <a:tc gridSpan="3">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ts val="1988"/>
                        </a:lnSpc>
                        <a:spcBef>
                          <a:spcPct val="0"/>
                        </a:spcBef>
                        <a:spcAft>
                          <a:spcPct val="0"/>
                        </a:spcAft>
                        <a:buClrTx/>
                        <a:buSzTx/>
                        <a:buFontTx/>
                        <a:buNone/>
                        <a:tabLst/>
                      </a:pPr>
                      <a:r>
                        <a:rPr kumimoji="0" lang="zh-CN" altLang="zh-CN" sz="2400" b="1" i="0" u="none" strike="noStrike" cap="none" normalizeH="0" baseline="0" dirty="0">
                          <a:ln>
                            <a:noFill/>
                          </a:ln>
                          <a:solidFill>
                            <a:srgbClr val="FFFFFF"/>
                          </a:solidFill>
                          <a:effectLst/>
                          <a:latin typeface="Arial" pitchFamily="34" charset="0"/>
                          <a:ea typeface="宋体" pitchFamily="2" charset="-122"/>
                        </a:rPr>
                        <a:t>表</a:t>
                      </a:r>
                      <a:r>
                        <a:rPr kumimoji="0" lang="en-US" altLang="zh-CN" sz="2400" b="1" i="0" u="none" strike="noStrike" cap="none" normalizeH="0" baseline="0" dirty="0">
                          <a:ln>
                            <a:noFill/>
                          </a:ln>
                          <a:solidFill>
                            <a:srgbClr val="FFFFFF"/>
                          </a:solidFill>
                          <a:effectLst/>
                          <a:latin typeface="Arial" pitchFamily="34" charset="0"/>
                          <a:ea typeface="宋体" pitchFamily="2" charset="-122"/>
                        </a:rPr>
                        <a:t>2-4 </a:t>
                      </a:r>
                      <a:r>
                        <a:rPr kumimoji="0" lang="zh-CN" altLang="zh-CN" sz="2400" b="1" i="0" u="none" strike="noStrike" cap="none" normalizeH="0" baseline="0" dirty="0">
                          <a:ln>
                            <a:noFill/>
                          </a:ln>
                          <a:solidFill>
                            <a:srgbClr val="FFFFFF"/>
                          </a:solidFill>
                          <a:effectLst/>
                          <a:latin typeface="Arial" pitchFamily="34" charset="0"/>
                          <a:ea typeface="宋体" pitchFamily="2" charset="-122"/>
                        </a:rPr>
                        <a:t>规则描述样式与示例</a:t>
                      </a:r>
                      <a:endParaRPr kumimoji="0" lang="zh-CN" altLang="zh-CN" sz="2400" b="1" i="0" u="none" strike="noStrike" cap="none" normalizeH="0" baseline="0" dirty="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287787">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ts val="1988"/>
                        </a:lnSpc>
                        <a:spcBef>
                          <a:spcPct val="0"/>
                        </a:spcBef>
                        <a:spcAft>
                          <a:spcPct val="0"/>
                        </a:spcAft>
                        <a:buClrTx/>
                        <a:buSzTx/>
                        <a:buFontTx/>
                        <a:buNone/>
                        <a:tabLst/>
                      </a:pPr>
                      <a:r>
                        <a:rPr kumimoji="0" lang="zh-CN" altLang="zh-CN" sz="1600" b="1" i="0" u="none" strike="noStrike" cap="none" normalizeH="0" baseline="0">
                          <a:ln>
                            <a:noFill/>
                          </a:ln>
                          <a:solidFill>
                            <a:srgbClr val="FFFFFF"/>
                          </a:solidFill>
                          <a:effectLst/>
                          <a:latin typeface="Arial" pitchFamily="34" charset="0"/>
                          <a:ea typeface="宋体" pitchFamily="2" charset="-122"/>
                        </a:rPr>
                        <a:t>类别</a:t>
                      </a:r>
                      <a:endParaRPr kumimoji="0" lang="zh-CN" altLang="zh-CN" sz="16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ts val="1988"/>
                        </a:lnSpc>
                        <a:spcBef>
                          <a:spcPct val="0"/>
                        </a:spcBef>
                        <a:spcAft>
                          <a:spcPct val="0"/>
                        </a:spcAft>
                        <a:buClrTx/>
                        <a:buSzTx/>
                        <a:buFontTx/>
                        <a:buNone/>
                        <a:tabLst/>
                      </a:pPr>
                      <a:r>
                        <a:rPr kumimoji="0" lang="zh-CN" altLang="zh-CN" sz="1600" b="0" i="0" u="none" strike="noStrike" cap="none" normalizeH="0" baseline="0">
                          <a:ln>
                            <a:noFill/>
                          </a:ln>
                          <a:solidFill>
                            <a:srgbClr val="000000"/>
                          </a:solidFill>
                          <a:effectLst/>
                          <a:latin typeface="Arial" pitchFamily="34" charset="0"/>
                          <a:ea typeface="宋体" pitchFamily="2" charset="-122"/>
                        </a:rPr>
                        <a:t>描述样式</a:t>
                      </a:r>
                      <a:endParaRPr kumimoji="0" lang="zh-CN" altLang="zh-CN" sz="16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ts val="1988"/>
                        </a:lnSpc>
                        <a:spcBef>
                          <a:spcPct val="0"/>
                        </a:spcBef>
                        <a:spcAft>
                          <a:spcPct val="0"/>
                        </a:spcAft>
                        <a:buClrTx/>
                        <a:buSzTx/>
                        <a:buFontTx/>
                        <a:buNone/>
                        <a:tabLst/>
                      </a:pPr>
                      <a:r>
                        <a:rPr kumimoji="0" lang="zh-CN" altLang="zh-CN" sz="1600" b="0" i="0" u="none" strike="noStrike" cap="none" normalizeH="0" baseline="0">
                          <a:ln>
                            <a:noFill/>
                          </a:ln>
                          <a:solidFill>
                            <a:srgbClr val="000000"/>
                          </a:solidFill>
                          <a:effectLst/>
                          <a:latin typeface="Arial" pitchFamily="34" charset="0"/>
                          <a:ea typeface="宋体" pitchFamily="2" charset="-122"/>
                        </a:rPr>
                        <a:t>示例</a:t>
                      </a:r>
                      <a:endParaRPr kumimoji="0" lang="zh-CN" altLang="zh-CN" sz="16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01"/>
                  </a:ext>
                </a:extLst>
              </a:tr>
              <a:tr h="865053">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600" b="1" i="0" u="none" strike="noStrike" cap="none" normalizeH="0" baseline="0">
                          <a:ln>
                            <a:noFill/>
                          </a:ln>
                          <a:solidFill>
                            <a:srgbClr val="FFFFFF"/>
                          </a:solidFill>
                          <a:effectLst/>
                          <a:latin typeface="Arial" pitchFamily="34" charset="0"/>
                          <a:ea typeface="宋体" pitchFamily="2" charset="-122"/>
                        </a:rPr>
                        <a:t>术语</a:t>
                      </a:r>
                      <a:endParaRPr kumimoji="0" lang="zh-CN" altLang="zh-CN" sz="16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Arial" pitchFamily="34" charset="0"/>
                          <a:ea typeface="宋体" pitchFamily="2" charset="-122"/>
                        </a:rPr>
                        <a:t>[</a:t>
                      </a:r>
                      <a:r>
                        <a:rPr kumimoji="0" lang="zh-CN" altLang="zh-CN" sz="1600" b="0" i="0" u="none" strike="noStrike" cap="none" normalizeH="0" baseline="0">
                          <a:ln>
                            <a:noFill/>
                          </a:ln>
                          <a:solidFill>
                            <a:srgbClr val="000000"/>
                          </a:solidFill>
                          <a:effectLst/>
                          <a:latin typeface="Arial" pitchFamily="34" charset="0"/>
                          <a:ea typeface="宋体" pitchFamily="2" charset="-122"/>
                        </a:rPr>
                        <a:t>限定词</a:t>
                      </a:r>
                      <a:r>
                        <a:rPr kumimoji="0" lang="en-US" altLang="zh-CN" sz="1600" b="0" i="0" u="none" strike="noStrike" cap="none" normalizeH="0" baseline="0">
                          <a:ln>
                            <a:noFill/>
                          </a:ln>
                          <a:solidFill>
                            <a:srgbClr val="000000"/>
                          </a:solidFill>
                          <a:effectLst/>
                          <a:latin typeface="Arial" pitchFamily="34" charset="0"/>
                          <a:ea typeface="宋体" pitchFamily="2" charset="-122"/>
                        </a:rPr>
                        <a:t>]&lt;</a:t>
                      </a:r>
                      <a:r>
                        <a:rPr kumimoji="0" lang="zh-CN" altLang="zh-CN" sz="1600" b="0" i="0" u="none" strike="noStrike" cap="none" normalizeH="0" baseline="0">
                          <a:ln>
                            <a:noFill/>
                          </a:ln>
                          <a:solidFill>
                            <a:srgbClr val="000000"/>
                          </a:solidFill>
                          <a:effectLst/>
                          <a:latin typeface="Arial" pitchFamily="34" charset="0"/>
                          <a:ea typeface="宋体" pitchFamily="2" charset="-122"/>
                        </a:rPr>
                        <a:t>名词</a:t>
                      </a:r>
                      <a:r>
                        <a:rPr kumimoji="0" lang="en-US" altLang="zh-CN" sz="1600" b="0" i="0" u="none" strike="noStrike" cap="none" normalizeH="0" baseline="0">
                          <a:ln>
                            <a:noFill/>
                          </a:ln>
                          <a:solidFill>
                            <a:srgbClr val="000000"/>
                          </a:solidFill>
                          <a:effectLst/>
                          <a:latin typeface="Arial" pitchFamily="34" charset="0"/>
                          <a:ea typeface="宋体" pitchFamily="2" charset="-122"/>
                        </a:rPr>
                        <a:t>/</a:t>
                      </a:r>
                      <a:r>
                        <a:rPr kumimoji="0" lang="zh-CN" altLang="zh-CN" sz="1600" b="0" i="0" u="none" strike="noStrike" cap="none" normalizeH="0" baseline="0">
                          <a:ln>
                            <a:noFill/>
                          </a:ln>
                          <a:solidFill>
                            <a:srgbClr val="000000"/>
                          </a:solidFill>
                          <a:effectLst/>
                          <a:latin typeface="Arial" pitchFamily="34" charset="0"/>
                          <a:ea typeface="宋体" pitchFamily="2" charset="-122"/>
                        </a:rPr>
                        <a:t>业务术语</a:t>
                      </a:r>
                      <a:r>
                        <a:rPr kumimoji="0" lang="en-US" altLang="zh-CN" sz="1600" b="0" i="0" u="none" strike="noStrike" cap="none" normalizeH="0" baseline="0">
                          <a:ln>
                            <a:noFill/>
                          </a:ln>
                          <a:solidFill>
                            <a:srgbClr val="000000"/>
                          </a:solidFill>
                          <a:effectLst/>
                          <a:latin typeface="Arial" pitchFamily="34" charset="0"/>
                          <a:ea typeface="宋体" pitchFamily="2" charset="-122"/>
                        </a:rPr>
                        <a:t>&gt;</a:t>
                      </a:r>
                      <a:r>
                        <a:rPr kumimoji="0" lang="zh-CN" altLang="zh-CN" sz="1600" b="0" i="0" u="none" strike="noStrike" cap="none" normalizeH="0" baseline="0">
                          <a:ln>
                            <a:noFill/>
                          </a:ln>
                          <a:solidFill>
                            <a:srgbClr val="000000"/>
                          </a:solidFill>
                          <a:effectLst/>
                          <a:latin typeface="Arial" pitchFamily="34" charset="0"/>
                          <a:ea typeface="宋体" pitchFamily="2" charset="-122"/>
                        </a:rPr>
                        <a:t>是指</a:t>
                      </a:r>
                      <a:r>
                        <a:rPr kumimoji="0" lang="en-US" altLang="zh-CN" sz="1600" b="0" i="0" u="none" strike="noStrike" cap="none" normalizeH="0" baseline="0">
                          <a:ln>
                            <a:noFill/>
                          </a:ln>
                          <a:solidFill>
                            <a:srgbClr val="000000"/>
                          </a:solidFill>
                          <a:effectLst/>
                          <a:latin typeface="Arial" pitchFamily="34" charset="0"/>
                          <a:ea typeface="宋体" pitchFamily="2" charset="-122"/>
                        </a:rPr>
                        <a:t>&lt;</a:t>
                      </a:r>
                      <a:r>
                        <a:rPr kumimoji="0" lang="zh-CN" altLang="zh-CN" sz="1600" b="0" i="0" u="none" strike="noStrike" cap="none" normalizeH="0" baseline="0">
                          <a:ln>
                            <a:noFill/>
                          </a:ln>
                          <a:solidFill>
                            <a:srgbClr val="000000"/>
                          </a:solidFill>
                          <a:effectLst/>
                          <a:latin typeface="Arial" pitchFamily="34" charset="0"/>
                          <a:ea typeface="宋体" pitchFamily="2" charset="-122"/>
                        </a:rPr>
                        <a:t>文字描述</a:t>
                      </a:r>
                      <a:r>
                        <a:rPr kumimoji="0" lang="en-US" altLang="zh-CN" sz="1600" b="0" i="0" u="none" strike="noStrike" cap="none" normalizeH="0" baseline="0">
                          <a:ln>
                            <a:noFill/>
                          </a:ln>
                          <a:solidFill>
                            <a:srgbClr val="000000"/>
                          </a:solidFill>
                          <a:effectLst/>
                          <a:latin typeface="Arial" pitchFamily="34" charset="0"/>
                          <a:ea typeface="宋体" pitchFamily="2" charset="-122"/>
                        </a:rPr>
                        <a:t>&gt;</a:t>
                      </a:r>
                      <a:endParaRPr kumimoji="0" lang="zh-CN" altLang="zh-CN" sz="16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Arial" pitchFamily="34" charset="0"/>
                          <a:ea typeface="宋体" pitchFamily="2" charset="-122"/>
                        </a:rPr>
                        <a:t>Rule2</a:t>
                      </a:r>
                      <a:r>
                        <a:rPr kumimoji="0" lang="zh-CN" altLang="zh-CN" sz="1600" b="0" i="0" u="none" strike="noStrike" cap="none" normalizeH="0" baseline="0">
                          <a:ln>
                            <a:noFill/>
                          </a:ln>
                          <a:solidFill>
                            <a:srgbClr val="000000"/>
                          </a:solidFill>
                          <a:effectLst/>
                          <a:latin typeface="Arial" pitchFamily="34" charset="0"/>
                          <a:ea typeface="宋体" pitchFamily="2" charset="-122"/>
                        </a:rPr>
                        <a:t>：退货是指顾客在一个时间点上凭之前</a:t>
                      </a:r>
                      <a:r>
                        <a:rPr kumimoji="0" lang="en-US" altLang="zh-CN" sz="1600" b="0" i="0" u="none" strike="noStrike" cap="none" normalizeH="0" baseline="0">
                          <a:ln>
                            <a:noFill/>
                          </a:ln>
                          <a:solidFill>
                            <a:srgbClr val="000000"/>
                          </a:solidFill>
                          <a:effectLst/>
                          <a:latin typeface="Arial" pitchFamily="34" charset="0"/>
                          <a:ea typeface="宋体" pitchFamily="2" charset="-122"/>
                        </a:rPr>
                        <a:t>1</a:t>
                      </a:r>
                      <a:r>
                        <a:rPr kumimoji="0" lang="zh-CN" altLang="zh-CN" sz="1600" b="0" i="0" u="none" strike="noStrike" cap="none" normalizeH="0" baseline="0">
                          <a:ln>
                            <a:noFill/>
                          </a:ln>
                          <a:solidFill>
                            <a:srgbClr val="000000"/>
                          </a:solidFill>
                          <a:effectLst/>
                          <a:latin typeface="Arial" pitchFamily="34" charset="0"/>
                          <a:ea typeface="宋体" pitchFamily="2" charset="-122"/>
                        </a:rPr>
                        <a:t>周内的购物发票，退回其中一项或多项商品的行为；</a:t>
                      </a:r>
                      <a:endParaRPr kumimoji="0" lang="zh-CN" altLang="zh-CN" sz="16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16:rowId xmlns:a16="http://schemas.microsoft.com/office/drawing/2014/main" val="10002"/>
                  </a:ext>
                </a:extLst>
              </a:tr>
              <a:tr h="865053">
                <a:tc rowSpan="2">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600" b="1" i="0" u="none" strike="noStrike" cap="none" normalizeH="0" baseline="0">
                          <a:ln>
                            <a:noFill/>
                          </a:ln>
                          <a:solidFill>
                            <a:srgbClr val="FFFFFF"/>
                          </a:solidFill>
                          <a:effectLst/>
                          <a:latin typeface="Arial" pitchFamily="34" charset="0"/>
                          <a:ea typeface="宋体" pitchFamily="2" charset="-122"/>
                        </a:rPr>
                        <a:t>事实</a:t>
                      </a:r>
                      <a:endParaRPr kumimoji="0" lang="zh-CN" altLang="zh-CN" sz="16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Arial" pitchFamily="34" charset="0"/>
                          <a:ea typeface="宋体" pitchFamily="2" charset="-122"/>
                        </a:rPr>
                        <a:t>[</a:t>
                      </a:r>
                      <a:r>
                        <a:rPr kumimoji="0" lang="zh-CN" altLang="zh-CN" sz="1600" b="0" i="0" u="none" strike="noStrike" cap="none" normalizeH="0" baseline="0">
                          <a:ln>
                            <a:noFill/>
                          </a:ln>
                          <a:solidFill>
                            <a:srgbClr val="000000"/>
                          </a:solidFill>
                          <a:effectLst/>
                          <a:latin typeface="Arial" pitchFamily="34" charset="0"/>
                          <a:ea typeface="宋体" pitchFamily="2" charset="-122"/>
                        </a:rPr>
                        <a:t>限定词</a:t>
                      </a:r>
                      <a:r>
                        <a:rPr kumimoji="0" lang="en-US" altLang="zh-CN" sz="1600" b="0" i="0" u="none" strike="noStrike" cap="none" normalizeH="0" baseline="0">
                          <a:ln>
                            <a:noFill/>
                          </a:ln>
                          <a:solidFill>
                            <a:srgbClr val="000000"/>
                          </a:solidFill>
                          <a:effectLst/>
                          <a:latin typeface="Arial" pitchFamily="34" charset="0"/>
                          <a:ea typeface="宋体" pitchFamily="2" charset="-122"/>
                        </a:rPr>
                        <a:t>]&lt;</a:t>
                      </a:r>
                      <a:r>
                        <a:rPr kumimoji="0" lang="zh-CN" altLang="zh-CN" sz="1600" b="0" i="0" u="none" strike="noStrike" cap="none" normalizeH="0" baseline="0">
                          <a:ln>
                            <a:noFill/>
                          </a:ln>
                          <a:solidFill>
                            <a:srgbClr val="000000"/>
                          </a:solidFill>
                          <a:effectLst/>
                          <a:latin typeface="Arial" pitchFamily="34" charset="0"/>
                          <a:ea typeface="宋体" pitchFamily="2" charset="-122"/>
                        </a:rPr>
                        <a:t>名词</a:t>
                      </a:r>
                      <a:r>
                        <a:rPr kumimoji="0" lang="en-US" altLang="zh-CN" sz="1600" b="0" i="0" u="none" strike="noStrike" cap="none" normalizeH="0" baseline="0">
                          <a:ln>
                            <a:noFill/>
                          </a:ln>
                          <a:solidFill>
                            <a:srgbClr val="000000"/>
                          </a:solidFill>
                          <a:effectLst/>
                          <a:latin typeface="Arial" pitchFamily="34" charset="0"/>
                          <a:ea typeface="宋体" pitchFamily="2" charset="-122"/>
                        </a:rPr>
                        <a:t>/</a:t>
                      </a:r>
                      <a:r>
                        <a:rPr kumimoji="0" lang="zh-CN" altLang="zh-CN" sz="1600" b="0" i="0" u="none" strike="noStrike" cap="none" normalizeH="0" baseline="0">
                          <a:ln>
                            <a:noFill/>
                          </a:ln>
                          <a:solidFill>
                            <a:srgbClr val="000000"/>
                          </a:solidFill>
                          <a:effectLst/>
                          <a:latin typeface="Arial" pitchFamily="34" charset="0"/>
                          <a:ea typeface="宋体" pitchFamily="2" charset="-122"/>
                        </a:rPr>
                        <a:t>业务术语</a:t>
                      </a:r>
                      <a:r>
                        <a:rPr kumimoji="0" lang="en-US" altLang="zh-CN" sz="1600" b="0" i="0" u="none" strike="noStrike" cap="none" normalizeH="0" baseline="0">
                          <a:ln>
                            <a:noFill/>
                          </a:ln>
                          <a:solidFill>
                            <a:srgbClr val="000000"/>
                          </a:solidFill>
                          <a:effectLst/>
                          <a:latin typeface="Arial" pitchFamily="34" charset="0"/>
                          <a:ea typeface="宋体" pitchFamily="2" charset="-122"/>
                        </a:rPr>
                        <a:t>1&gt;[</a:t>
                      </a:r>
                      <a:r>
                        <a:rPr kumimoji="0" lang="zh-CN" altLang="zh-CN" sz="1600" b="0" i="0" u="none" strike="noStrike" cap="none" normalizeH="0" baseline="0">
                          <a:ln>
                            <a:noFill/>
                          </a:ln>
                          <a:solidFill>
                            <a:srgbClr val="000000"/>
                          </a:solidFill>
                          <a:effectLst/>
                          <a:latin typeface="Arial" pitchFamily="34" charset="0"/>
                          <a:ea typeface="宋体" pitchFamily="2" charset="-122"/>
                        </a:rPr>
                        <a:t>条件限定</a:t>
                      </a:r>
                      <a:r>
                        <a:rPr kumimoji="0" lang="en-US" altLang="zh-CN" sz="1600" b="0" i="0" u="none" strike="noStrike" cap="none" normalizeH="0" baseline="0">
                          <a:ln>
                            <a:noFill/>
                          </a:ln>
                          <a:solidFill>
                            <a:srgbClr val="000000"/>
                          </a:solidFill>
                          <a:effectLst/>
                          <a:latin typeface="Arial" pitchFamily="34" charset="0"/>
                          <a:ea typeface="宋体" pitchFamily="2" charset="-122"/>
                        </a:rPr>
                        <a:t>]</a:t>
                      </a:r>
                      <a:r>
                        <a:rPr kumimoji="0" lang="zh-CN" altLang="zh-CN" sz="1600" b="0" i="0" u="none" strike="noStrike" cap="none" normalizeH="0" baseline="0">
                          <a:ln>
                            <a:noFill/>
                          </a:ln>
                          <a:solidFill>
                            <a:srgbClr val="000000"/>
                          </a:solidFill>
                          <a:effectLst/>
                          <a:latin typeface="Arial" pitchFamily="34" charset="0"/>
                          <a:ea typeface="宋体" pitchFamily="2" charset="-122"/>
                        </a:rPr>
                        <a:t>必须</a:t>
                      </a:r>
                      <a:r>
                        <a:rPr kumimoji="0" lang="en-US" altLang="zh-CN" sz="1600" b="0" i="0" u="none" strike="noStrike" cap="none" normalizeH="0" baseline="0">
                          <a:ln>
                            <a:noFill/>
                          </a:ln>
                          <a:solidFill>
                            <a:srgbClr val="000000"/>
                          </a:solidFill>
                          <a:effectLst/>
                          <a:latin typeface="Arial" pitchFamily="34" charset="0"/>
                          <a:ea typeface="宋体" pitchFamily="2" charset="-122"/>
                        </a:rPr>
                        <a:t>|</a:t>
                      </a:r>
                      <a:r>
                        <a:rPr kumimoji="0" lang="zh-CN" altLang="zh-CN" sz="1600" b="0" i="0" u="none" strike="noStrike" cap="none" normalizeH="0" baseline="0">
                          <a:ln>
                            <a:noFill/>
                          </a:ln>
                          <a:solidFill>
                            <a:srgbClr val="000000"/>
                          </a:solidFill>
                          <a:effectLst/>
                          <a:latin typeface="Arial" pitchFamily="34" charset="0"/>
                          <a:ea typeface="宋体" pitchFamily="2" charset="-122"/>
                        </a:rPr>
                        <a:t>可能</a:t>
                      </a:r>
                      <a:r>
                        <a:rPr kumimoji="0" lang="en-US" altLang="zh-CN" sz="1600" b="0" i="0" u="none" strike="noStrike" cap="none" normalizeH="0" baseline="0">
                          <a:ln>
                            <a:noFill/>
                          </a:ln>
                          <a:solidFill>
                            <a:srgbClr val="000000"/>
                          </a:solidFill>
                          <a:effectLst/>
                          <a:latin typeface="Arial" pitchFamily="34" charset="0"/>
                          <a:ea typeface="宋体" pitchFamily="2" charset="-122"/>
                        </a:rPr>
                        <a:t>&lt;</a:t>
                      </a:r>
                      <a:r>
                        <a:rPr kumimoji="0" lang="zh-CN" altLang="zh-CN" sz="1600" b="0" i="0" u="none" strike="noStrike" cap="none" normalizeH="0" baseline="0">
                          <a:ln>
                            <a:noFill/>
                          </a:ln>
                          <a:solidFill>
                            <a:srgbClr val="000000"/>
                          </a:solidFill>
                          <a:effectLst/>
                          <a:latin typeface="Arial" pitchFamily="34" charset="0"/>
                          <a:ea typeface="宋体" pitchFamily="2" charset="-122"/>
                        </a:rPr>
                        <a:t>动词或动词短语</a:t>
                      </a:r>
                      <a:r>
                        <a:rPr kumimoji="0" lang="en-US" altLang="zh-CN" sz="1600" b="0" i="0" u="none" strike="noStrike" cap="none" normalizeH="0" baseline="0">
                          <a:ln>
                            <a:noFill/>
                          </a:ln>
                          <a:solidFill>
                            <a:srgbClr val="000000"/>
                          </a:solidFill>
                          <a:effectLst/>
                          <a:latin typeface="Arial" pitchFamily="34" charset="0"/>
                          <a:ea typeface="宋体" pitchFamily="2" charset="-122"/>
                        </a:rPr>
                        <a:t>&gt;[</a:t>
                      </a:r>
                      <a:r>
                        <a:rPr kumimoji="0" lang="zh-CN" altLang="zh-CN" sz="1600" b="0" i="0" u="none" strike="noStrike" cap="none" normalizeH="0" baseline="0">
                          <a:ln>
                            <a:noFill/>
                          </a:ln>
                          <a:solidFill>
                            <a:srgbClr val="000000"/>
                          </a:solidFill>
                          <a:effectLst/>
                          <a:latin typeface="Arial" pitchFamily="34" charset="0"/>
                          <a:ea typeface="宋体" pitchFamily="2" charset="-122"/>
                        </a:rPr>
                        <a:t>限定词</a:t>
                      </a:r>
                      <a:r>
                        <a:rPr kumimoji="0" lang="en-US" altLang="zh-CN" sz="1600" b="0" i="0" u="none" strike="noStrike" cap="none" normalizeH="0" baseline="0">
                          <a:ln>
                            <a:noFill/>
                          </a:ln>
                          <a:solidFill>
                            <a:srgbClr val="000000"/>
                          </a:solidFill>
                          <a:effectLst/>
                          <a:latin typeface="Arial" pitchFamily="34" charset="0"/>
                          <a:ea typeface="宋体" pitchFamily="2" charset="-122"/>
                        </a:rPr>
                        <a:t>]&lt;</a:t>
                      </a:r>
                      <a:r>
                        <a:rPr kumimoji="0" lang="zh-CN" altLang="zh-CN" sz="1600" b="0" i="0" u="none" strike="noStrike" cap="none" normalizeH="0" baseline="0">
                          <a:ln>
                            <a:noFill/>
                          </a:ln>
                          <a:solidFill>
                            <a:srgbClr val="000000"/>
                          </a:solidFill>
                          <a:effectLst/>
                          <a:latin typeface="Arial" pitchFamily="34" charset="0"/>
                          <a:ea typeface="宋体" pitchFamily="2" charset="-122"/>
                        </a:rPr>
                        <a:t>名词</a:t>
                      </a:r>
                      <a:r>
                        <a:rPr kumimoji="0" lang="en-US" altLang="zh-CN" sz="1600" b="0" i="0" u="none" strike="noStrike" cap="none" normalizeH="0" baseline="0">
                          <a:ln>
                            <a:noFill/>
                          </a:ln>
                          <a:solidFill>
                            <a:srgbClr val="000000"/>
                          </a:solidFill>
                          <a:effectLst/>
                          <a:latin typeface="Arial" pitchFamily="34" charset="0"/>
                          <a:ea typeface="宋体" pitchFamily="2" charset="-122"/>
                        </a:rPr>
                        <a:t>/</a:t>
                      </a:r>
                      <a:r>
                        <a:rPr kumimoji="0" lang="zh-CN" altLang="zh-CN" sz="1600" b="0" i="0" u="none" strike="noStrike" cap="none" normalizeH="0" baseline="0">
                          <a:ln>
                            <a:noFill/>
                          </a:ln>
                          <a:solidFill>
                            <a:srgbClr val="000000"/>
                          </a:solidFill>
                          <a:effectLst/>
                          <a:latin typeface="Arial" pitchFamily="34" charset="0"/>
                          <a:ea typeface="宋体" pitchFamily="2" charset="-122"/>
                        </a:rPr>
                        <a:t>业务术语</a:t>
                      </a:r>
                      <a:r>
                        <a:rPr kumimoji="0" lang="en-US" altLang="zh-CN" sz="1600" b="0" i="0" u="none" strike="noStrike" cap="none" normalizeH="0" baseline="0">
                          <a:ln>
                            <a:noFill/>
                          </a:ln>
                          <a:solidFill>
                            <a:srgbClr val="000000"/>
                          </a:solidFill>
                          <a:effectLst/>
                          <a:latin typeface="Arial" pitchFamily="34" charset="0"/>
                          <a:ea typeface="宋体" pitchFamily="2" charset="-122"/>
                        </a:rPr>
                        <a:t>2&gt;</a:t>
                      </a:r>
                      <a:endParaRPr kumimoji="0" lang="zh-CN" altLang="zh-CN" sz="16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Arial" pitchFamily="34" charset="0"/>
                          <a:ea typeface="宋体" pitchFamily="2" charset="-122"/>
                        </a:rPr>
                        <a:t>Rule3</a:t>
                      </a:r>
                      <a:r>
                        <a:rPr kumimoji="0" lang="zh-CN" altLang="zh-CN" sz="1600" b="0" i="0" u="none" strike="noStrike" cap="none" normalizeH="0" baseline="0">
                          <a:ln>
                            <a:noFill/>
                          </a:ln>
                          <a:solidFill>
                            <a:srgbClr val="000000"/>
                          </a:solidFill>
                          <a:effectLst/>
                          <a:latin typeface="Arial" pitchFamily="34" charset="0"/>
                          <a:ea typeface="宋体" pitchFamily="2" charset="-122"/>
                        </a:rPr>
                        <a:t>：同样的商品在不同的时期内可能有不同的价格；</a:t>
                      </a:r>
                      <a:endParaRPr kumimoji="0" lang="zh-CN" altLang="zh-CN" sz="16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03"/>
                  </a:ext>
                </a:extLst>
              </a:tr>
              <a:tr h="577267">
                <a:tc vMerge="1">
                  <a:txBody>
                    <a:bodyPr/>
                    <a:lstStyle/>
                    <a:p>
                      <a:endParaRPr lang="zh-CN" altLang="en-US"/>
                    </a:p>
                  </a:txBody>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Arial" pitchFamily="34" charset="0"/>
                          <a:ea typeface="宋体" pitchFamily="2" charset="-122"/>
                        </a:rPr>
                        <a:t>&lt;</a:t>
                      </a:r>
                      <a:r>
                        <a:rPr kumimoji="0" lang="zh-CN" altLang="zh-CN" sz="1600" b="0" i="0" u="none" strike="noStrike" cap="none" normalizeH="0" baseline="0">
                          <a:ln>
                            <a:noFill/>
                          </a:ln>
                          <a:solidFill>
                            <a:srgbClr val="000000"/>
                          </a:solidFill>
                          <a:effectLst/>
                          <a:latin typeface="Arial" pitchFamily="34" charset="0"/>
                          <a:ea typeface="宋体" pitchFamily="2" charset="-122"/>
                        </a:rPr>
                        <a:t>名词</a:t>
                      </a:r>
                      <a:r>
                        <a:rPr kumimoji="0" lang="en-US" altLang="zh-CN" sz="1600" b="0" i="0" u="none" strike="noStrike" cap="none" normalizeH="0" baseline="0">
                          <a:ln>
                            <a:noFill/>
                          </a:ln>
                          <a:solidFill>
                            <a:srgbClr val="000000"/>
                          </a:solidFill>
                          <a:effectLst/>
                          <a:latin typeface="Arial" pitchFamily="34" charset="0"/>
                          <a:ea typeface="宋体" pitchFamily="2" charset="-122"/>
                        </a:rPr>
                        <a:t>/</a:t>
                      </a:r>
                      <a:r>
                        <a:rPr kumimoji="0" lang="zh-CN" altLang="zh-CN" sz="1600" b="0" i="0" u="none" strike="noStrike" cap="none" normalizeH="0" baseline="0">
                          <a:ln>
                            <a:noFill/>
                          </a:ln>
                          <a:solidFill>
                            <a:srgbClr val="000000"/>
                          </a:solidFill>
                          <a:effectLst/>
                          <a:latin typeface="Arial" pitchFamily="34" charset="0"/>
                          <a:ea typeface="宋体" pitchFamily="2" charset="-122"/>
                        </a:rPr>
                        <a:t>业务术语</a:t>
                      </a:r>
                      <a:r>
                        <a:rPr kumimoji="0" lang="en-US" altLang="zh-CN" sz="1600" b="0" i="0" u="none" strike="noStrike" cap="none" normalizeH="0" baseline="0">
                          <a:ln>
                            <a:noFill/>
                          </a:ln>
                          <a:solidFill>
                            <a:srgbClr val="000000"/>
                          </a:solidFill>
                          <a:effectLst/>
                          <a:latin typeface="Arial" pitchFamily="34" charset="0"/>
                          <a:ea typeface="宋体" pitchFamily="2" charset="-122"/>
                        </a:rPr>
                        <a:t>1&gt;</a:t>
                      </a:r>
                      <a:r>
                        <a:rPr kumimoji="0" lang="zh-CN" altLang="zh-CN" sz="1600" b="0" i="0" u="none" strike="noStrike" cap="none" normalizeH="0" baseline="0">
                          <a:ln>
                            <a:noFill/>
                          </a:ln>
                          <a:solidFill>
                            <a:srgbClr val="000000"/>
                          </a:solidFill>
                          <a:effectLst/>
                          <a:latin typeface="Arial" pitchFamily="34" charset="0"/>
                          <a:ea typeface="宋体" pitchFamily="2" charset="-122"/>
                        </a:rPr>
                        <a:t>的特征有</a:t>
                      </a:r>
                      <a:r>
                        <a:rPr kumimoji="0" lang="en-US" altLang="zh-CN" sz="1600" b="0" i="0" u="none" strike="noStrike" cap="none" normalizeH="0" baseline="0">
                          <a:ln>
                            <a:noFill/>
                          </a:ln>
                          <a:solidFill>
                            <a:srgbClr val="000000"/>
                          </a:solidFill>
                          <a:effectLst/>
                          <a:latin typeface="Arial" pitchFamily="34" charset="0"/>
                          <a:ea typeface="宋体" pitchFamily="2" charset="-122"/>
                        </a:rPr>
                        <a:t>&lt;</a:t>
                      </a:r>
                      <a:r>
                        <a:rPr kumimoji="0" lang="zh-CN" altLang="zh-CN" sz="1600" b="0" i="0" u="none" strike="noStrike" cap="none" normalizeH="0" baseline="0">
                          <a:ln>
                            <a:noFill/>
                          </a:ln>
                          <a:solidFill>
                            <a:srgbClr val="000000"/>
                          </a:solidFill>
                          <a:effectLst/>
                          <a:latin typeface="Arial" pitchFamily="34" charset="0"/>
                          <a:ea typeface="宋体" pitchFamily="2" charset="-122"/>
                        </a:rPr>
                        <a:t>名词</a:t>
                      </a:r>
                      <a:r>
                        <a:rPr kumimoji="0" lang="en-US" altLang="zh-CN" sz="1600" b="0" i="0" u="none" strike="noStrike" cap="none" normalizeH="0" baseline="0">
                          <a:ln>
                            <a:noFill/>
                          </a:ln>
                          <a:solidFill>
                            <a:srgbClr val="000000"/>
                          </a:solidFill>
                          <a:effectLst/>
                          <a:latin typeface="Arial" pitchFamily="34" charset="0"/>
                          <a:ea typeface="宋体" pitchFamily="2" charset="-122"/>
                        </a:rPr>
                        <a:t>/</a:t>
                      </a:r>
                      <a:r>
                        <a:rPr kumimoji="0" lang="zh-CN" altLang="zh-CN" sz="1600" b="0" i="0" u="none" strike="noStrike" cap="none" normalizeH="0" baseline="0">
                          <a:ln>
                            <a:noFill/>
                          </a:ln>
                          <a:solidFill>
                            <a:srgbClr val="000000"/>
                          </a:solidFill>
                          <a:effectLst/>
                          <a:latin typeface="Arial" pitchFamily="34" charset="0"/>
                          <a:ea typeface="宋体" pitchFamily="2" charset="-122"/>
                        </a:rPr>
                        <a:t>业务术语</a:t>
                      </a:r>
                      <a:r>
                        <a:rPr kumimoji="0" lang="en-US" altLang="zh-CN" sz="1600" b="0" i="0" u="none" strike="noStrike" cap="none" normalizeH="0" baseline="0">
                          <a:ln>
                            <a:noFill/>
                          </a:ln>
                          <a:solidFill>
                            <a:srgbClr val="000000"/>
                          </a:solidFill>
                          <a:effectLst/>
                          <a:latin typeface="Arial" pitchFamily="34" charset="0"/>
                          <a:ea typeface="宋体" pitchFamily="2" charset="-122"/>
                        </a:rPr>
                        <a:t>2&gt;</a:t>
                      </a:r>
                      <a:endParaRPr kumimoji="0" lang="zh-CN" altLang="zh-CN" sz="16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Arial" pitchFamily="34" charset="0"/>
                          <a:ea typeface="宋体" pitchFamily="2" charset="-122"/>
                        </a:rPr>
                        <a:t>Rule4</a:t>
                      </a:r>
                      <a:r>
                        <a:rPr kumimoji="0" lang="zh-CN" altLang="zh-CN" sz="1600" b="0" i="0" u="none" strike="noStrike" cap="none" normalizeH="0" baseline="0">
                          <a:ln>
                            <a:noFill/>
                          </a:ln>
                          <a:solidFill>
                            <a:srgbClr val="000000"/>
                          </a:solidFill>
                          <a:effectLst/>
                          <a:latin typeface="Arial" pitchFamily="34" charset="0"/>
                          <a:ea typeface="宋体" pitchFamily="2" charset="-122"/>
                        </a:rPr>
                        <a:t>：每件商品都有一个条形码</a:t>
                      </a:r>
                      <a:endParaRPr kumimoji="0" lang="zh-CN" altLang="zh-CN" sz="16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16:rowId xmlns:a16="http://schemas.microsoft.com/office/drawing/2014/main" val="10004"/>
                  </a:ext>
                </a:extLst>
              </a:tr>
              <a:tr h="541716">
                <a:tc rowSpan="2">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600" b="1" i="0" u="none" strike="noStrike" cap="none" normalizeH="0" baseline="0">
                          <a:ln>
                            <a:noFill/>
                          </a:ln>
                          <a:solidFill>
                            <a:srgbClr val="FFFFFF"/>
                          </a:solidFill>
                          <a:effectLst/>
                          <a:latin typeface="Arial" pitchFamily="34" charset="0"/>
                          <a:ea typeface="宋体" pitchFamily="2" charset="-122"/>
                        </a:rPr>
                        <a:t>约束</a:t>
                      </a:r>
                      <a:endParaRPr kumimoji="0" lang="zh-CN" altLang="zh-CN" sz="16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Arial" pitchFamily="34" charset="0"/>
                          <a:ea typeface="宋体" pitchFamily="2" charset="-122"/>
                        </a:rPr>
                        <a:t>[</a:t>
                      </a:r>
                      <a:r>
                        <a:rPr kumimoji="0" lang="zh-CN" altLang="zh-CN" sz="1600" b="0" i="0" u="none" strike="noStrike" cap="none" normalizeH="0" baseline="0">
                          <a:ln>
                            <a:noFill/>
                          </a:ln>
                          <a:solidFill>
                            <a:srgbClr val="000000"/>
                          </a:solidFill>
                          <a:effectLst/>
                          <a:latin typeface="Arial" pitchFamily="34" charset="0"/>
                          <a:ea typeface="宋体" pitchFamily="2" charset="-122"/>
                        </a:rPr>
                        <a:t>限定词</a:t>
                      </a:r>
                      <a:r>
                        <a:rPr kumimoji="0" lang="en-US" altLang="zh-CN" sz="1600" b="0" i="0" u="none" strike="noStrike" cap="none" normalizeH="0" baseline="0">
                          <a:ln>
                            <a:noFill/>
                          </a:ln>
                          <a:solidFill>
                            <a:srgbClr val="000000"/>
                          </a:solidFill>
                          <a:effectLst/>
                          <a:latin typeface="Arial" pitchFamily="34" charset="0"/>
                          <a:ea typeface="宋体" pitchFamily="2" charset="-122"/>
                        </a:rPr>
                        <a:t>]&lt;</a:t>
                      </a:r>
                      <a:r>
                        <a:rPr kumimoji="0" lang="zh-CN" altLang="zh-CN" sz="1600" b="0" i="0" u="none" strike="noStrike" cap="none" normalizeH="0" baseline="0">
                          <a:ln>
                            <a:noFill/>
                          </a:ln>
                          <a:solidFill>
                            <a:srgbClr val="000000"/>
                          </a:solidFill>
                          <a:effectLst/>
                          <a:latin typeface="Arial" pitchFamily="34" charset="0"/>
                          <a:ea typeface="宋体" pitchFamily="2" charset="-122"/>
                        </a:rPr>
                        <a:t>名词</a:t>
                      </a:r>
                      <a:r>
                        <a:rPr kumimoji="0" lang="en-US" altLang="zh-CN" sz="1600" b="0" i="0" u="none" strike="noStrike" cap="none" normalizeH="0" baseline="0">
                          <a:ln>
                            <a:noFill/>
                          </a:ln>
                          <a:solidFill>
                            <a:srgbClr val="000000"/>
                          </a:solidFill>
                          <a:effectLst/>
                          <a:latin typeface="Arial" pitchFamily="34" charset="0"/>
                          <a:ea typeface="宋体" pitchFamily="2" charset="-122"/>
                        </a:rPr>
                        <a:t>/</a:t>
                      </a:r>
                      <a:r>
                        <a:rPr kumimoji="0" lang="zh-CN" altLang="zh-CN" sz="1600" b="0" i="0" u="none" strike="noStrike" cap="none" normalizeH="0" baseline="0">
                          <a:ln>
                            <a:noFill/>
                          </a:ln>
                          <a:solidFill>
                            <a:srgbClr val="000000"/>
                          </a:solidFill>
                          <a:effectLst/>
                          <a:latin typeface="Arial" pitchFamily="34" charset="0"/>
                          <a:ea typeface="宋体" pitchFamily="2" charset="-122"/>
                        </a:rPr>
                        <a:t>业务术语</a:t>
                      </a:r>
                      <a:r>
                        <a:rPr kumimoji="0" lang="en-US" altLang="zh-CN" sz="1600" b="0" i="0" u="none" strike="noStrike" cap="none" normalizeH="0" baseline="0">
                          <a:ln>
                            <a:noFill/>
                          </a:ln>
                          <a:solidFill>
                            <a:srgbClr val="000000"/>
                          </a:solidFill>
                          <a:effectLst/>
                          <a:latin typeface="Arial" pitchFamily="34" charset="0"/>
                          <a:ea typeface="宋体" pitchFamily="2" charset="-122"/>
                        </a:rPr>
                        <a:t>&gt;</a:t>
                      </a:r>
                      <a:r>
                        <a:rPr kumimoji="0" lang="zh-CN" altLang="zh-CN" sz="1600" b="0" i="0" u="none" strike="noStrike" cap="none" normalizeH="0" baseline="0">
                          <a:ln>
                            <a:noFill/>
                          </a:ln>
                          <a:solidFill>
                            <a:srgbClr val="000000"/>
                          </a:solidFill>
                          <a:effectLst/>
                          <a:latin typeface="Arial" pitchFamily="34" charset="0"/>
                          <a:ea typeface="宋体" pitchFamily="2" charset="-122"/>
                        </a:rPr>
                        <a:t>必须满足</a:t>
                      </a:r>
                      <a:r>
                        <a:rPr kumimoji="0" lang="en-US" altLang="zh-CN" sz="1600" b="0" i="0" u="none" strike="noStrike" cap="none" normalizeH="0" baseline="0">
                          <a:ln>
                            <a:noFill/>
                          </a:ln>
                          <a:solidFill>
                            <a:srgbClr val="000000"/>
                          </a:solidFill>
                          <a:effectLst/>
                          <a:latin typeface="Arial" pitchFamily="34" charset="0"/>
                          <a:ea typeface="宋体" pitchFamily="2" charset="-122"/>
                        </a:rPr>
                        <a:t>&lt;</a:t>
                      </a:r>
                      <a:r>
                        <a:rPr kumimoji="0" lang="zh-CN" altLang="zh-CN" sz="1600" b="0" i="0" u="none" strike="noStrike" cap="none" normalizeH="0" baseline="0">
                          <a:ln>
                            <a:noFill/>
                          </a:ln>
                          <a:solidFill>
                            <a:srgbClr val="000000"/>
                          </a:solidFill>
                          <a:effectLst/>
                          <a:latin typeface="Arial" pitchFamily="34" charset="0"/>
                          <a:ea typeface="宋体" pitchFamily="2" charset="-122"/>
                        </a:rPr>
                        <a:t>条件</a:t>
                      </a:r>
                      <a:r>
                        <a:rPr kumimoji="0" lang="en-US" altLang="zh-CN" sz="1600" b="0" i="0" u="none" strike="noStrike" cap="none" normalizeH="0" baseline="0">
                          <a:ln>
                            <a:noFill/>
                          </a:ln>
                          <a:solidFill>
                            <a:srgbClr val="000000"/>
                          </a:solidFill>
                          <a:effectLst/>
                          <a:latin typeface="Arial" pitchFamily="34" charset="0"/>
                          <a:ea typeface="宋体" pitchFamily="2" charset="-122"/>
                        </a:rPr>
                        <a:t>&gt;</a:t>
                      </a:r>
                      <a:endParaRPr kumimoji="0" lang="zh-CN" altLang="zh-CN" sz="16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Arial" pitchFamily="34" charset="0"/>
                          <a:ea typeface="宋体" pitchFamily="2" charset="-122"/>
                        </a:rPr>
                        <a:t>Rule5</a:t>
                      </a:r>
                      <a:r>
                        <a:rPr kumimoji="0" lang="zh-CN" altLang="zh-CN" sz="1600" b="0" i="0" u="none" strike="noStrike" cap="none" normalizeH="0" baseline="0">
                          <a:ln>
                            <a:noFill/>
                          </a:ln>
                          <a:solidFill>
                            <a:srgbClr val="000000"/>
                          </a:solidFill>
                          <a:effectLst/>
                          <a:latin typeface="Arial" pitchFamily="34" charset="0"/>
                          <a:ea typeface="宋体" pitchFamily="2" charset="-122"/>
                        </a:rPr>
                        <a:t>：商品条形码符合</a:t>
                      </a:r>
                      <a:r>
                        <a:rPr kumimoji="0" lang="en-US" altLang="zh-CN" sz="1600" b="0" i="0" u="none" strike="noStrike" cap="none" normalizeH="0" baseline="0">
                          <a:ln>
                            <a:noFill/>
                          </a:ln>
                          <a:solidFill>
                            <a:srgbClr val="000000"/>
                          </a:solidFill>
                          <a:effectLst/>
                          <a:latin typeface="Arial" pitchFamily="34" charset="0"/>
                          <a:ea typeface="宋体" pitchFamily="2" charset="-122"/>
                        </a:rPr>
                        <a:t>EAN-13</a:t>
                      </a:r>
                      <a:r>
                        <a:rPr kumimoji="0" lang="zh-CN" altLang="zh-CN" sz="1600" b="0" i="0" u="none" strike="noStrike" cap="none" normalizeH="0" baseline="0">
                          <a:ln>
                            <a:noFill/>
                          </a:ln>
                          <a:solidFill>
                            <a:srgbClr val="000000"/>
                          </a:solidFill>
                          <a:effectLst/>
                          <a:latin typeface="Arial" pitchFamily="34" charset="0"/>
                          <a:ea typeface="宋体" pitchFamily="2" charset="-122"/>
                        </a:rPr>
                        <a:t>标准</a:t>
                      </a:r>
                      <a:endParaRPr kumimoji="0" lang="zh-CN" altLang="zh-CN" sz="16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05"/>
                  </a:ext>
                </a:extLst>
              </a:tr>
              <a:tr h="577267">
                <a:tc vMerge="1">
                  <a:txBody>
                    <a:bodyPr/>
                    <a:lstStyle/>
                    <a:p>
                      <a:endParaRPr lang="zh-CN" altLang="en-US"/>
                    </a:p>
                  </a:txBody>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Arial" pitchFamily="34" charset="0"/>
                          <a:ea typeface="宋体" pitchFamily="2" charset="-122"/>
                        </a:rPr>
                        <a:t>&lt;</a:t>
                      </a:r>
                      <a:r>
                        <a:rPr kumimoji="0" lang="zh-CN" altLang="zh-CN" sz="1600" b="0" i="0" u="none" strike="noStrike" cap="none" normalizeH="0" baseline="0">
                          <a:ln>
                            <a:noFill/>
                          </a:ln>
                          <a:solidFill>
                            <a:srgbClr val="000000"/>
                          </a:solidFill>
                          <a:effectLst/>
                          <a:latin typeface="Arial" pitchFamily="34" charset="0"/>
                          <a:ea typeface="宋体" pitchFamily="2" charset="-122"/>
                        </a:rPr>
                        <a:t>名词</a:t>
                      </a:r>
                      <a:r>
                        <a:rPr kumimoji="0" lang="en-US" altLang="zh-CN" sz="1600" b="0" i="0" u="none" strike="noStrike" cap="none" normalizeH="0" baseline="0">
                          <a:ln>
                            <a:noFill/>
                          </a:ln>
                          <a:solidFill>
                            <a:srgbClr val="000000"/>
                          </a:solidFill>
                          <a:effectLst/>
                          <a:latin typeface="Arial" pitchFamily="34" charset="0"/>
                          <a:ea typeface="宋体" pitchFamily="2" charset="-122"/>
                        </a:rPr>
                        <a:t>/</a:t>
                      </a:r>
                      <a:r>
                        <a:rPr kumimoji="0" lang="zh-CN" altLang="zh-CN" sz="1600" b="0" i="0" u="none" strike="noStrike" cap="none" normalizeH="0" baseline="0">
                          <a:ln>
                            <a:noFill/>
                          </a:ln>
                          <a:solidFill>
                            <a:srgbClr val="000000"/>
                          </a:solidFill>
                          <a:effectLst/>
                          <a:latin typeface="Arial" pitchFamily="34" charset="0"/>
                          <a:ea typeface="宋体" pitchFamily="2" charset="-122"/>
                        </a:rPr>
                        <a:t>业务术语</a:t>
                      </a:r>
                      <a:r>
                        <a:rPr kumimoji="0" lang="en-US" altLang="zh-CN" sz="1600" b="0" i="0" u="none" strike="noStrike" cap="none" normalizeH="0" baseline="0">
                          <a:ln>
                            <a:noFill/>
                          </a:ln>
                          <a:solidFill>
                            <a:srgbClr val="000000"/>
                          </a:solidFill>
                          <a:effectLst/>
                          <a:latin typeface="Arial" pitchFamily="34" charset="0"/>
                          <a:ea typeface="宋体" pitchFamily="2" charset="-122"/>
                        </a:rPr>
                        <a:t>&gt;</a:t>
                      </a:r>
                      <a:r>
                        <a:rPr kumimoji="0" lang="zh-CN" altLang="zh-CN" sz="1600" b="0" i="0" u="none" strike="noStrike" cap="none" normalizeH="0" baseline="0">
                          <a:ln>
                            <a:noFill/>
                          </a:ln>
                          <a:solidFill>
                            <a:srgbClr val="000000"/>
                          </a:solidFill>
                          <a:effectLst/>
                          <a:latin typeface="Arial" pitchFamily="34" charset="0"/>
                          <a:ea typeface="宋体" pitchFamily="2" charset="-122"/>
                        </a:rPr>
                        <a:t>必须</a:t>
                      </a:r>
                      <a:r>
                        <a:rPr kumimoji="0" lang="en-US" altLang="zh-CN" sz="1600" b="0" i="0" u="none" strike="noStrike" cap="none" normalizeH="0" baseline="0">
                          <a:ln>
                            <a:noFill/>
                          </a:ln>
                          <a:solidFill>
                            <a:srgbClr val="000000"/>
                          </a:solidFill>
                          <a:effectLst/>
                          <a:latin typeface="Arial" pitchFamily="34" charset="0"/>
                          <a:ea typeface="宋体" pitchFamily="2" charset="-122"/>
                        </a:rPr>
                        <a:t>/</a:t>
                      </a:r>
                      <a:r>
                        <a:rPr kumimoji="0" lang="zh-CN" altLang="zh-CN" sz="1600" b="0" i="0" u="none" strike="noStrike" cap="none" normalizeH="0" baseline="0">
                          <a:ln>
                            <a:noFill/>
                          </a:ln>
                          <a:solidFill>
                            <a:srgbClr val="000000"/>
                          </a:solidFill>
                          <a:effectLst/>
                          <a:latin typeface="Arial" pitchFamily="34" charset="0"/>
                          <a:ea typeface="宋体" pitchFamily="2" charset="-122"/>
                        </a:rPr>
                        <a:t>不能</a:t>
                      </a:r>
                      <a:r>
                        <a:rPr kumimoji="0" lang="en-US" altLang="zh-CN" sz="1600" b="0" i="0" u="none" strike="noStrike" cap="none" normalizeH="0" baseline="0">
                          <a:ln>
                            <a:noFill/>
                          </a:ln>
                          <a:solidFill>
                            <a:srgbClr val="000000"/>
                          </a:solidFill>
                          <a:effectLst/>
                          <a:latin typeface="Arial" pitchFamily="34" charset="0"/>
                          <a:ea typeface="宋体" pitchFamily="2" charset="-122"/>
                        </a:rPr>
                        <a:t>&lt;</a:t>
                      </a:r>
                      <a:r>
                        <a:rPr kumimoji="0" lang="zh-CN" altLang="zh-CN" sz="1600" b="0" i="0" u="none" strike="noStrike" cap="none" normalizeH="0" baseline="0">
                          <a:ln>
                            <a:noFill/>
                          </a:ln>
                          <a:solidFill>
                            <a:srgbClr val="000000"/>
                          </a:solidFill>
                          <a:effectLst/>
                          <a:latin typeface="Arial" pitchFamily="34" charset="0"/>
                          <a:ea typeface="宋体" pitchFamily="2" charset="-122"/>
                        </a:rPr>
                        <a:t>动词或动词短语</a:t>
                      </a:r>
                      <a:r>
                        <a:rPr kumimoji="0" lang="en-US" altLang="zh-CN" sz="1600" b="0" i="0" u="none" strike="noStrike" cap="none" normalizeH="0" baseline="0">
                          <a:ln>
                            <a:noFill/>
                          </a:ln>
                          <a:solidFill>
                            <a:srgbClr val="000000"/>
                          </a:solidFill>
                          <a:effectLst/>
                          <a:latin typeface="Arial" pitchFamily="34" charset="0"/>
                          <a:ea typeface="宋体" pitchFamily="2" charset="-122"/>
                        </a:rPr>
                        <a:t>&gt;&lt;</a:t>
                      </a:r>
                      <a:r>
                        <a:rPr kumimoji="0" lang="zh-CN" altLang="zh-CN" sz="1600" b="0" i="0" u="none" strike="noStrike" cap="none" normalizeH="0" baseline="0">
                          <a:ln>
                            <a:noFill/>
                          </a:ln>
                          <a:solidFill>
                            <a:srgbClr val="000000"/>
                          </a:solidFill>
                          <a:effectLst/>
                          <a:latin typeface="Arial" pitchFamily="34" charset="0"/>
                          <a:ea typeface="宋体" pitchFamily="2" charset="-122"/>
                        </a:rPr>
                        <a:t>条件</a:t>
                      </a:r>
                      <a:r>
                        <a:rPr kumimoji="0" lang="en-US" altLang="zh-CN" sz="1600" b="0" i="0" u="none" strike="noStrike" cap="none" normalizeH="0" baseline="0">
                          <a:ln>
                            <a:noFill/>
                          </a:ln>
                          <a:solidFill>
                            <a:srgbClr val="000000"/>
                          </a:solidFill>
                          <a:effectLst/>
                          <a:latin typeface="Arial" pitchFamily="34" charset="0"/>
                          <a:ea typeface="宋体" pitchFamily="2" charset="-122"/>
                        </a:rPr>
                        <a:t>&gt;</a:t>
                      </a:r>
                      <a:endParaRPr kumimoji="0" lang="zh-CN" altLang="zh-CN" sz="16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Arial" pitchFamily="34" charset="0"/>
                          <a:ea typeface="宋体" pitchFamily="2" charset="-122"/>
                        </a:rPr>
                        <a:t>Rule6</a:t>
                      </a:r>
                      <a:r>
                        <a:rPr kumimoji="0" lang="zh-CN" altLang="zh-CN" sz="1600" b="0" i="0" u="none" strike="noStrike" cap="none" normalizeH="0" baseline="0">
                          <a:ln>
                            <a:noFill/>
                          </a:ln>
                          <a:solidFill>
                            <a:srgbClr val="000000"/>
                          </a:solidFill>
                          <a:effectLst/>
                          <a:latin typeface="Arial" pitchFamily="34" charset="0"/>
                          <a:ea typeface="宋体" pitchFamily="2" charset="-122"/>
                        </a:rPr>
                        <a:t>：商品特价的折扣率不能超过</a:t>
                      </a:r>
                      <a:r>
                        <a:rPr kumimoji="0" lang="en-US" altLang="zh-CN" sz="1600" b="0" i="0" u="none" strike="noStrike" cap="none" normalizeH="0" baseline="0">
                          <a:ln>
                            <a:noFill/>
                          </a:ln>
                          <a:solidFill>
                            <a:srgbClr val="000000"/>
                          </a:solidFill>
                          <a:effectLst/>
                          <a:latin typeface="Arial" pitchFamily="34" charset="0"/>
                          <a:ea typeface="宋体" pitchFamily="2" charset="-122"/>
                        </a:rPr>
                        <a:t>50%</a:t>
                      </a:r>
                      <a:endParaRPr kumimoji="0" lang="zh-CN" altLang="zh-CN" sz="16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16:rowId xmlns:a16="http://schemas.microsoft.com/office/drawing/2014/main" val="10006"/>
                  </a:ext>
                </a:extLst>
              </a:tr>
              <a:tr h="577267">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600" b="1" i="0" u="none" strike="noStrike" cap="none" normalizeH="0" baseline="0">
                          <a:ln>
                            <a:noFill/>
                          </a:ln>
                          <a:solidFill>
                            <a:srgbClr val="FFFFFF"/>
                          </a:solidFill>
                          <a:effectLst/>
                          <a:latin typeface="Arial" pitchFamily="34" charset="0"/>
                          <a:ea typeface="宋体" pitchFamily="2" charset="-122"/>
                        </a:rPr>
                        <a:t>推导</a:t>
                      </a:r>
                      <a:endParaRPr kumimoji="0" lang="zh-CN" altLang="zh-CN" sz="16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Arial" pitchFamily="34" charset="0"/>
                          <a:ea typeface="宋体" pitchFamily="2" charset="-122"/>
                        </a:rPr>
                        <a:t>&lt;</a:t>
                      </a:r>
                      <a:r>
                        <a:rPr kumimoji="0" lang="zh-CN" altLang="zh-CN" sz="1600" b="0" i="0" u="none" strike="noStrike" cap="none" normalizeH="0" baseline="0">
                          <a:ln>
                            <a:noFill/>
                          </a:ln>
                          <a:solidFill>
                            <a:srgbClr val="000000"/>
                          </a:solidFill>
                          <a:effectLst/>
                          <a:latin typeface="Arial" pitchFamily="34" charset="0"/>
                          <a:ea typeface="宋体" pitchFamily="2" charset="-122"/>
                        </a:rPr>
                        <a:t>名词</a:t>
                      </a:r>
                      <a:r>
                        <a:rPr kumimoji="0" lang="en-US" altLang="zh-CN" sz="1600" b="0" i="0" u="none" strike="noStrike" cap="none" normalizeH="0" baseline="0">
                          <a:ln>
                            <a:noFill/>
                          </a:ln>
                          <a:solidFill>
                            <a:srgbClr val="000000"/>
                          </a:solidFill>
                          <a:effectLst/>
                          <a:latin typeface="Arial" pitchFamily="34" charset="0"/>
                          <a:ea typeface="宋体" pitchFamily="2" charset="-122"/>
                        </a:rPr>
                        <a:t>/</a:t>
                      </a:r>
                      <a:r>
                        <a:rPr kumimoji="0" lang="zh-CN" altLang="zh-CN" sz="1600" b="0" i="0" u="none" strike="noStrike" cap="none" normalizeH="0" baseline="0">
                          <a:ln>
                            <a:noFill/>
                          </a:ln>
                          <a:solidFill>
                            <a:srgbClr val="000000"/>
                          </a:solidFill>
                          <a:effectLst/>
                          <a:latin typeface="Arial" pitchFamily="34" charset="0"/>
                          <a:ea typeface="宋体" pitchFamily="2" charset="-122"/>
                        </a:rPr>
                        <a:t>业务术语</a:t>
                      </a:r>
                      <a:r>
                        <a:rPr kumimoji="0" lang="en-US" altLang="zh-CN" sz="1600" b="0" i="0" u="none" strike="noStrike" cap="none" normalizeH="0" baseline="0">
                          <a:ln>
                            <a:noFill/>
                          </a:ln>
                          <a:solidFill>
                            <a:srgbClr val="000000"/>
                          </a:solidFill>
                          <a:effectLst/>
                          <a:latin typeface="Arial" pitchFamily="34" charset="0"/>
                          <a:ea typeface="宋体" pitchFamily="2" charset="-122"/>
                        </a:rPr>
                        <a:t>&gt;</a:t>
                      </a:r>
                      <a:r>
                        <a:rPr kumimoji="0" lang="zh-CN" altLang="zh-CN" sz="1600" b="0" i="0" u="none" strike="noStrike" cap="none" normalizeH="0" baseline="0">
                          <a:ln>
                            <a:noFill/>
                          </a:ln>
                          <a:solidFill>
                            <a:srgbClr val="000000"/>
                          </a:solidFill>
                          <a:effectLst/>
                          <a:latin typeface="Arial" pitchFamily="34" charset="0"/>
                          <a:ea typeface="宋体" pitchFamily="2" charset="-122"/>
                        </a:rPr>
                        <a:t>的计算方式为</a:t>
                      </a:r>
                      <a:r>
                        <a:rPr kumimoji="0" lang="en-US" altLang="zh-CN" sz="1600" b="0" i="0" u="none" strike="noStrike" cap="none" normalizeH="0" baseline="0">
                          <a:ln>
                            <a:noFill/>
                          </a:ln>
                          <a:solidFill>
                            <a:srgbClr val="000000"/>
                          </a:solidFill>
                          <a:effectLst/>
                          <a:latin typeface="Arial" pitchFamily="34" charset="0"/>
                          <a:ea typeface="宋体" pitchFamily="2" charset="-122"/>
                        </a:rPr>
                        <a:t>&lt;</a:t>
                      </a:r>
                      <a:r>
                        <a:rPr kumimoji="0" lang="zh-CN" altLang="zh-CN" sz="1600" b="0" i="0" u="none" strike="noStrike" cap="none" normalizeH="0" baseline="0">
                          <a:ln>
                            <a:noFill/>
                          </a:ln>
                          <a:solidFill>
                            <a:srgbClr val="000000"/>
                          </a:solidFill>
                          <a:effectLst/>
                          <a:latin typeface="Arial" pitchFamily="34" charset="0"/>
                          <a:ea typeface="宋体" pitchFamily="2" charset="-122"/>
                        </a:rPr>
                        <a:t>数学计算表达式</a:t>
                      </a:r>
                      <a:r>
                        <a:rPr kumimoji="0" lang="en-US" altLang="zh-CN" sz="1600" b="0" i="0" u="none" strike="noStrike" cap="none" normalizeH="0" baseline="0">
                          <a:ln>
                            <a:noFill/>
                          </a:ln>
                          <a:solidFill>
                            <a:srgbClr val="000000"/>
                          </a:solidFill>
                          <a:effectLst/>
                          <a:latin typeface="Arial" pitchFamily="34" charset="0"/>
                          <a:ea typeface="宋体" pitchFamily="2" charset="-122"/>
                        </a:rPr>
                        <a:t>&gt;</a:t>
                      </a:r>
                      <a:endParaRPr kumimoji="0" lang="zh-CN" altLang="zh-CN" sz="16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Arial" pitchFamily="34" charset="0"/>
                          <a:ea typeface="宋体" pitchFamily="2" charset="-122"/>
                        </a:rPr>
                        <a:t>Rule7</a:t>
                      </a:r>
                      <a:r>
                        <a:rPr kumimoji="0" lang="zh-CN" altLang="zh-CN" sz="1600" b="0" i="0" u="none" strike="noStrike" cap="none" normalizeH="0" baseline="0">
                          <a:ln>
                            <a:noFill/>
                          </a:ln>
                          <a:solidFill>
                            <a:srgbClr val="000000"/>
                          </a:solidFill>
                          <a:effectLst/>
                          <a:latin typeface="Arial" pitchFamily="34" charset="0"/>
                          <a:ea typeface="宋体" pitchFamily="2" charset="-122"/>
                        </a:rPr>
                        <a:t>：普通商品项总价</a:t>
                      </a:r>
                      <a:r>
                        <a:rPr kumimoji="0" lang="en-US" altLang="zh-CN" sz="1600" b="0" i="0" u="none" strike="noStrike" cap="none" normalizeH="0" baseline="0">
                          <a:ln>
                            <a:noFill/>
                          </a:ln>
                          <a:solidFill>
                            <a:srgbClr val="000000"/>
                          </a:solidFill>
                          <a:effectLst/>
                          <a:latin typeface="Arial" pitchFamily="34" charset="0"/>
                          <a:ea typeface="宋体" pitchFamily="2" charset="-122"/>
                        </a:rPr>
                        <a:t> = </a:t>
                      </a:r>
                      <a:r>
                        <a:rPr kumimoji="0" lang="zh-CN" altLang="zh-CN" sz="1600" b="0" i="0" u="none" strike="noStrike" cap="none" normalizeH="0" baseline="0">
                          <a:ln>
                            <a:noFill/>
                          </a:ln>
                          <a:solidFill>
                            <a:srgbClr val="000000"/>
                          </a:solidFill>
                          <a:effectLst/>
                          <a:latin typeface="Arial" pitchFamily="34" charset="0"/>
                          <a:ea typeface="宋体" pitchFamily="2" charset="-122"/>
                        </a:rPr>
                        <a:t>价格×数量</a:t>
                      </a:r>
                      <a:endParaRPr kumimoji="0" lang="zh-CN" altLang="zh-CN" sz="16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07"/>
                  </a:ext>
                </a:extLst>
              </a:tr>
              <a:tr h="1354290">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600" b="1" i="0" u="none" strike="noStrike" cap="none" normalizeH="0" baseline="0">
                          <a:ln>
                            <a:noFill/>
                          </a:ln>
                          <a:solidFill>
                            <a:srgbClr val="FFFFFF"/>
                          </a:solidFill>
                          <a:effectLst/>
                          <a:latin typeface="Arial" pitchFamily="34" charset="0"/>
                          <a:ea typeface="宋体" pitchFamily="2" charset="-122"/>
                        </a:rPr>
                        <a:t>推理</a:t>
                      </a:r>
                      <a:endParaRPr kumimoji="0" lang="zh-CN" altLang="zh-CN" sz="16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600" b="0" i="0" u="none" strike="noStrike" cap="none" normalizeH="0" baseline="0">
                          <a:ln>
                            <a:noFill/>
                          </a:ln>
                          <a:solidFill>
                            <a:srgbClr val="000000"/>
                          </a:solidFill>
                          <a:effectLst/>
                          <a:latin typeface="Arial" pitchFamily="34" charset="0"/>
                          <a:ea typeface="宋体" pitchFamily="2" charset="-122"/>
                        </a:rPr>
                        <a:t>如果</a:t>
                      </a:r>
                      <a:r>
                        <a:rPr kumimoji="0" lang="en-US" altLang="zh-CN" sz="1600" b="0" i="0" u="none" strike="noStrike" cap="none" normalizeH="0" baseline="0">
                          <a:ln>
                            <a:noFill/>
                          </a:ln>
                          <a:solidFill>
                            <a:srgbClr val="000000"/>
                          </a:solidFill>
                          <a:effectLst/>
                          <a:latin typeface="Arial" pitchFamily="34" charset="0"/>
                          <a:ea typeface="宋体" pitchFamily="2" charset="-122"/>
                        </a:rPr>
                        <a:t>&lt;</a:t>
                      </a:r>
                      <a:r>
                        <a:rPr kumimoji="0" lang="zh-CN" altLang="zh-CN" sz="1600" b="0" i="0" u="none" strike="noStrike" cap="none" normalizeH="0" baseline="0">
                          <a:ln>
                            <a:noFill/>
                          </a:ln>
                          <a:solidFill>
                            <a:srgbClr val="000000"/>
                          </a:solidFill>
                          <a:effectLst/>
                          <a:latin typeface="Arial" pitchFamily="34" charset="0"/>
                          <a:ea typeface="宋体" pitchFamily="2" charset="-122"/>
                        </a:rPr>
                        <a:t>条件</a:t>
                      </a:r>
                      <a:r>
                        <a:rPr kumimoji="0" lang="en-US" altLang="zh-CN" sz="1600" b="0" i="0" u="none" strike="noStrike" cap="none" normalizeH="0" baseline="0">
                          <a:ln>
                            <a:noFill/>
                          </a:ln>
                          <a:solidFill>
                            <a:srgbClr val="000000"/>
                          </a:solidFill>
                          <a:effectLst/>
                          <a:latin typeface="Arial" pitchFamily="34" charset="0"/>
                          <a:ea typeface="宋体" pitchFamily="2" charset="-122"/>
                        </a:rPr>
                        <a:t>1&gt;[</a:t>
                      </a:r>
                      <a:r>
                        <a:rPr kumimoji="0" lang="zh-CN" altLang="zh-CN" sz="1600" b="0" i="0" u="none" strike="noStrike" cap="none" normalizeH="0" baseline="0">
                          <a:ln>
                            <a:noFill/>
                          </a:ln>
                          <a:solidFill>
                            <a:srgbClr val="000000"/>
                          </a:solidFill>
                          <a:effectLst/>
                          <a:latin typeface="Arial" pitchFamily="34" charset="0"/>
                          <a:ea typeface="宋体" pitchFamily="2" charset="-122"/>
                        </a:rPr>
                        <a:t>和</a:t>
                      </a:r>
                      <a:r>
                        <a:rPr kumimoji="0" lang="en-US" altLang="zh-CN" sz="1600" b="0" i="0" u="none" strike="noStrike" cap="none" normalizeH="0" baseline="0">
                          <a:ln>
                            <a:noFill/>
                          </a:ln>
                          <a:solidFill>
                            <a:srgbClr val="000000"/>
                          </a:solidFill>
                          <a:effectLst/>
                          <a:latin typeface="Arial" pitchFamily="34" charset="0"/>
                          <a:ea typeface="宋体" pitchFamily="2" charset="-122"/>
                        </a:rPr>
                        <a:t>/</a:t>
                      </a:r>
                      <a:r>
                        <a:rPr kumimoji="0" lang="zh-CN" altLang="zh-CN" sz="1600" b="0" i="0" u="none" strike="noStrike" cap="none" normalizeH="0" baseline="0">
                          <a:ln>
                            <a:noFill/>
                          </a:ln>
                          <a:solidFill>
                            <a:srgbClr val="000000"/>
                          </a:solidFill>
                          <a:effectLst/>
                          <a:latin typeface="Arial" pitchFamily="34" charset="0"/>
                          <a:ea typeface="宋体" pitchFamily="2" charset="-122"/>
                        </a:rPr>
                        <a:t>或者</a:t>
                      </a:r>
                      <a:r>
                        <a:rPr kumimoji="0" lang="en-US" altLang="zh-CN" sz="1600" b="0" i="0" u="none" strike="noStrike" cap="none" normalizeH="0" baseline="0">
                          <a:ln>
                            <a:noFill/>
                          </a:ln>
                          <a:solidFill>
                            <a:srgbClr val="000000"/>
                          </a:solidFill>
                          <a:effectLst/>
                          <a:latin typeface="Arial" pitchFamily="34" charset="0"/>
                          <a:ea typeface="宋体" pitchFamily="2" charset="-122"/>
                        </a:rPr>
                        <a:t>&lt;</a:t>
                      </a:r>
                      <a:r>
                        <a:rPr kumimoji="0" lang="zh-CN" altLang="zh-CN" sz="1600" b="0" i="0" u="none" strike="noStrike" cap="none" normalizeH="0" baseline="0">
                          <a:ln>
                            <a:noFill/>
                          </a:ln>
                          <a:solidFill>
                            <a:srgbClr val="000000"/>
                          </a:solidFill>
                          <a:effectLst/>
                          <a:latin typeface="Arial" pitchFamily="34" charset="0"/>
                          <a:ea typeface="宋体" pitchFamily="2" charset="-122"/>
                        </a:rPr>
                        <a:t>条件</a:t>
                      </a:r>
                      <a:r>
                        <a:rPr kumimoji="0" lang="en-US" altLang="zh-CN" sz="1600" b="0" i="0" u="none" strike="noStrike" cap="none" normalizeH="0" baseline="0">
                          <a:ln>
                            <a:noFill/>
                          </a:ln>
                          <a:solidFill>
                            <a:srgbClr val="000000"/>
                          </a:solidFill>
                          <a:effectLst/>
                          <a:latin typeface="Arial" pitchFamily="34" charset="0"/>
                          <a:ea typeface="宋体" pitchFamily="2" charset="-122"/>
                        </a:rPr>
                        <a:t>2&gt;…]</a:t>
                      </a:r>
                      <a:r>
                        <a:rPr kumimoji="0" lang="zh-CN" altLang="zh-CN" sz="1600" b="0" i="0" u="none" strike="noStrike" cap="none" normalizeH="0" baseline="0">
                          <a:ln>
                            <a:noFill/>
                          </a:ln>
                          <a:solidFill>
                            <a:srgbClr val="000000"/>
                          </a:solidFill>
                          <a:effectLst/>
                          <a:latin typeface="Arial" pitchFamily="34" charset="0"/>
                          <a:ea typeface="宋体" pitchFamily="2" charset="-122"/>
                        </a:rPr>
                        <a:t>，那么</a:t>
                      </a:r>
                      <a:r>
                        <a:rPr kumimoji="0" lang="en-US" altLang="zh-CN" sz="1600" b="0" i="0" u="none" strike="noStrike" cap="none" normalizeH="0" baseline="0">
                          <a:ln>
                            <a:noFill/>
                          </a:ln>
                          <a:solidFill>
                            <a:srgbClr val="000000"/>
                          </a:solidFill>
                          <a:effectLst/>
                          <a:latin typeface="Arial" pitchFamily="34" charset="0"/>
                          <a:ea typeface="宋体" pitchFamily="2" charset="-122"/>
                        </a:rPr>
                        <a:t>&lt;</a:t>
                      </a:r>
                      <a:r>
                        <a:rPr kumimoji="0" lang="zh-CN" altLang="zh-CN" sz="1600" b="0" i="0" u="none" strike="noStrike" cap="none" normalizeH="0" baseline="0">
                          <a:ln>
                            <a:noFill/>
                          </a:ln>
                          <a:solidFill>
                            <a:srgbClr val="000000"/>
                          </a:solidFill>
                          <a:effectLst/>
                          <a:latin typeface="Arial" pitchFamily="34" charset="0"/>
                          <a:ea typeface="宋体" pitchFamily="2" charset="-122"/>
                        </a:rPr>
                        <a:t>结论</a:t>
                      </a:r>
                      <a:r>
                        <a:rPr kumimoji="0" lang="en-US" altLang="zh-CN" sz="1600" b="0" i="0" u="none" strike="noStrike" cap="none" normalizeH="0" baseline="0">
                          <a:ln>
                            <a:noFill/>
                          </a:ln>
                          <a:solidFill>
                            <a:srgbClr val="000000"/>
                          </a:solidFill>
                          <a:effectLst/>
                          <a:latin typeface="Arial" pitchFamily="34" charset="0"/>
                          <a:ea typeface="宋体" pitchFamily="2" charset="-122"/>
                        </a:rPr>
                        <a:t>&gt;</a:t>
                      </a:r>
                      <a:endParaRPr kumimoji="0" lang="zh-CN" altLang="zh-CN" sz="16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en-US" altLang="zh-CN" sz="1600" b="0" i="0" u="none" strike="noStrike" cap="none" normalizeH="0" baseline="0" dirty="0">
                          <a:ln>
                            <a:noFill/>
                          </a:ln>
                          <a:solidFill>
                            <a:srgbClr val="000000"/>
                          </a:solidFill>
                          <a:effectLst/>
                          <a:latin typeface="Arial" pitchFamily="34" charset="0"/>
                          <a:ea typeface="宋体" pitchFamily="2" charset="-122"/>
                        </a:rPr>
                        <a:t>Rule8</a:t>
                      </a:r>
                      <a:r>
                        <a:rPr kumimoji="0" lang="zh-CN" altLang="zh-CN" sz="1600" b="0" i="0" u="none" strike="noStrike" cap="none" normalizeH="0" baseline="0" dirty="0">
                          <a:ln>
                            <a:noFill/>
                          </a:ln>
                          <a:solidFill>
                            <a:srgbClr val="000000"/>
                          </a:solidFill>
                          <a:effectLst/>
                          <a:latin typeface="Arial" pitchFamily="34" charset="0"/>
                          <a:ea typeface="宋体" pitchFamily="2" charset="-122"/>
                        </a:rPr>
                        <a:t>：如果销售日期在一周之前，或者销售是用积分付款的，或者销售的非积分付款余额已经不足以支付商品退款额，那么该商品就属于不可退货商品</a:t>
                      </a:r>
                      <a:endParaRPr kumimoji="0" lang="zh-CN" altLang="zh-CN" sz="1600" b="0" i="0" u="none" strike="noStrike" cap="none" normalizeH="0" baseline="0" dirty="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16:rowId xmlns:a16="http://schemas.microsoft.com/office/drawing/2014/main" val="10008"/>
                  </a:ext>
                </a:extLst>
              </a:tr>
            </a:tbl>
          </a:graphicData>
        </a:graphic>
      </p:graphicFrame>
      <p:sp>
        <p:nvSpPr>
          <p:cNvPr id="58409" name="灯片编号占位符 1">
            <a:extLst>
              <a:ext uri="{FF2B5EF4-FFF2-40B4-BE49-F238E27FC236}">
                <a16:creationId xmlns:a16="http://schemas.microsoft.com/office/drawing/2014/main" id="{38487957-C479-BEA3-CE76-3D8FACC5AFE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0BE3F9C-F0C2-45D3-88A9-B0BB721DECE6}" type="slidenum">
              <a:rPr lang="en-US" altLang="zh-CN" smtClean="0">
                <a:latin typeface="Garamond" panose="02020404030301010803" pitchFamily="18" charset="0"/>
              </a:rPr>
              <a:pPr/>
              <a:t>58</a:t>
            </a:fld>
            <a:endParaRPr lang="en-US" altLang="zh-CN">
              <a:latin typeface="Garamond" panose="02020404030301010803" pitchFamily="18"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a:extLst>
              <a:ext uri="{FF2B5EF4-FFF2-40B4-BE49-F238E27FC236}">
                <a16:creationId xmlns:a16="http://schemas.microsoft.com/office/drawing/2014/main" id="{3287B742-A883-608E-2D1A-002D343FB8E6}"/>
              </a:ext>
            </a:extLst>
          </p:cNvPr>
          <p:cNvSpPr>
            <a:spLocks noGrp="1" noChangeArrowheads="1"/>
          </p:cNvSpPr>
          <p:nvPr>
            <p:ph type="title"/>
          </p:nvPr>
        </p:nvSpPr>
        <p:spPr/>
        <p:txBody>
          <a:bodyPr/>
          <a:lstStyle/>
          <a:p>
            <a:r>
              <a:rPr lang="zh-CN" altLang="en-US"/>
              <a:t>其他需求</a:t>
            </a:r>
          </a:p>
        </p:txBody>
      </p:sp>
      <p:sp>
        <p:nvSpPr>
          <p:cNvPr id="59395" name="内容占位符 2">
            <a:extLst>
              <a:ext uri="{FF2B5EF4-FFF2-40B4-BE49-F238E27FC236}">
                <a16:creationId xmlns:a16="http://schemas.microsoft.com/office/drawing/2014/main" id="{C7C4DD43-55F7-AB0D-3480-009681C7C97B}"/>
              </a:ext>
            </a:extLst>
          </p:cNvPr>
          <p:cNvSpPr>
            <a:spLocks noGrp="1" noChangeArrowheads="1"/>
          </p:cNvSpPr>
          <p:nvPr>
            <p:ph idx="1"/>
          </p:nvPr>
        </p:nvSpPr>
        <p:spPr/>
        <p:txBody>
          <a:bodyPr/>
          <a:lstStyle/>
          <a:p>
            <a:r>
              <a:rPr lang="zh-CN" altLang="zh-CN" sz="2400" dirty="0"/>
              <a:t>安装需求（例如</a:t>
            </a:r>
            <a:r>
              <a:rPr lang="en-US" altLang="zh-CN" sz="2400" dirty="0"/>
              <a:t>OR1</a:t>
            </a:r>
            <a:r>
              <a:rPr lang="zh-CN" altLang="zh-CN" sz="2400" dirty="0"/>
              <a:t>）、培训需求（</a:t>
            </a:r>
            <a:r>
              <a:rPr lang="en-US" altLang="zh-CN" sz="2400" dirty="0"/>
              <a:t>OR2</a:t>
            </a:r>
            <a:r>
              <a:rPr lang="zh-CN" altLang="zh-CN" sz="2400" dirty="0"/>
              <a:t>）、数据需求等</a:t>
            </a:r>
            <a:endParaRPr lang="en-US" altLang="zh-CN" sz="2400" dirty="0"/>
          </a:p>
          <a:p>
            <a:pPr lvl="1"/>
            <a:r>
              <a:rPr lang="en-US" altLang="zh-CN" sz="2000" dirty="0"/>
              <a:t>OR1</a:t>
            </a:r>
            <a:r>
              <a:rPr lang="zh-CN" altLang="zh-CN" sz="2000" dirty="0"/>
              <a:t>：在安装系统时，要初始化用户、商品库存等重要数据。</a:t>
            </a:r>
          </a:p>
          <a:p>
            <a:pPr lvl="1"/>
            <a:r>
              <a:rPr lang="en-US" altLang="zh-CN" sz="2000" dirty="0"/>
              <a:t>OR2</a:t>
            </a:r>
            <a:r>
              <a:rPr lang="zh-CN" altLang="zh-CN" sz="2000" dirty="0"/>
              <a:t>：系统投入使用时，需要对用户进行</a:t>
            </a:r>
            <a:r>
              <a:rPr lang="en-US" altLang="zh-CN" sz="2000" dirty="0"/>
              <a:t>1</a:t>
            </a:r>
            <a:r>
              <a:rPr lang="zh-CN" altLang="zh-CN" sz="2000" dirty="0"/>
              <a:t>个星期的集中培训。</a:t>
            </a:r>
          </a:p>
          <a:p>
            <a:r>
              <a:rPr lang="zh-CN" altLang="zh-CN" sz="2400" dirty="0"/>
              <a:t>如果在功能需求中没有描述数据内容（例如</a:t>
            </a:r>
            <a:r>
              <a:rPr lang="en-US" altLang="zh-CN" sz="2400" dirty="0"/>
              <a:t>SR3</a:t>
            </a:r>
            <a:r>
              <a:rPr lang="zh-CN" altLang="zh-CN" sz="2400" dirty="0"/>
              <a:t>），就需要补充描述数据信息（例如</a:t>
            </a:r>
            <a:r>
              <a:rPr lang="en-US" altLang="zh-CN" sz="2400" dirty="0"/>
              <a:t>DR1~DR2</a:t>
            </a:r>
            <a:r>
              <a:rPr lang="zh-CN" altLang="zh-CN" sz="2400" dirty="0"/>
              <a:t>）。</a:t>
            </a:r>
          </a:p>
          <a:p>
            <a:pPr lvl="1"/>
            <a:r>
              <a:rPr lang="en-US" altLang="zh-CN" sz="2000" dirty="0"/>
              <a:t>SR3</a:t>
            </a:r>
            <a:r>
              <a:rPr lang="zh-CN" altLang="zh-CN" sz="2000" dirty="0"/>
              <a:t>：在收银员输入商品标识时，系统显示商品信息，商品信息参见</a:t>
            </a:r>
            <a:r>
              <a:rPr lang="en-US" altLang="zh-CN" sz="2000" dirty="0"/>
              <a:t>DR1</a:t>
            </a:r>
            <a:r>
              <a:rPr lang="zh-CN" altLang="zh-CN" sz="2000" dirty="0"/>
              <a:t>、</a:t>
            </a:r>
            <a:r>
              <a:rPr lang="en-US" altLang="zh-CN" sz="2000" dirty="0"/>
              <a:t>DR2</a:t>
            </a:r>
            <a:r>
              <a:rPr lang="zh-CN" altLang="zh-CN" sz="2000" dirty="0"/>
              <a:t>；</a:t>
            </a:r>
          </a:p>
          <a:p>
            <a:pPr lvl="1"/>
            <a:r>
              <a:rPr lang="en-US" altLang="zh-CN" sz="2000" dirty="0"/>
              <a:t>DR1</a:t>
            </a:r>
            <a:r>
              <a:rPr lang="zh-CN" altLang="zh-CN" sz="2000" dirty="0"/>
              <a:t>：</a:t>
            </a:r>
            <a:r>
              <a:rPr lang="en-US" altLang="zh-CN" sz="2000" dirty="0"/>
              <a:t>ID</a:t>
            </a:r>
            <a:r>
              <a:rPr lang="zh-CN" altLang="zh-CN" sz="2000" dirty="0"/>
              <a:t>是规则为</a:t>
            </a:r>
            <a:r>
              <a:rPr lang="en-US" altLang="zh-CN" sz="2000" dirty="0"/>
              <a:t>…</a:t>
            </a:r>
            <a:r>
              <a:rPr lang="zh-CN" altLang="zh-CN" sz="2000" dirty="0"/>
              <a:t>的商品条形码；</a:t>
            </a:r>
          </a:p>
          <a:p>
            <a:pPr lvl="1"/>
            <a:r>
              <a:rPr lang="en-US" altLang="zh-CN" sz="2000" dirty="0"/>
              <a:t>DR2</a:t>
            </a:r>
            <a:r>
              <a:rPr lang="zh-CN" altLang="zh-CN" sz="2000" dirty="0"/>
              <a:t>：商品信息包括：</a:t>
            </a:r>
            <a:r>
              <a:rPr lang="en-US" altLang="zh-CN" sz="2000" dirty="0"/>
              <a:t>ID</a:t>
            </a:r>
            <a:r>
              <a:rPr lang="zh-CN" altLang="zh-CN" sz="2000" dirty="0"/>
              <a:t>、名称、描述、价格、特价、数量、总价</a:t>
            </a:r>
            <a:endParaRPr lang="zh-CN" altLang="en-US" sz="2000" dirty="0"/>
          </a:p>
        </p:txBody>
      </p:sp>
      <p:sp>
        <p:nvSpPr>
          <p:cNvPr id="59396" name="灯片编号占位符 1">
            <a:extLst>
              <a:ext uri="{FF2B5EF4-FFF2-40B4-BE49-F238E27FC236}">
                <a16:creationId xmlns:a16="http://schemas.microsoft.com/office/drawing/2014/main" id="{643C751E-A898-7E97-5DC9-1981D3FB9C8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D2FB8AD-F56B-42D7-9721-06FA334D91C0}" type="slidenum">
              <a:rPr lang="en-US" altLang="zh-CN" smtClean="0">
                <a:latin typeface="Garamond" panose="02020404030301010803" pitchFamily="18" charset="0"/>
              </a:rPr>
              <a:pPr/>
              <a:t>59</a:t>
            </a:fld>
            <a:endParaRPr lang="en-US" altLang="zh-CN">
              <a:latin typeface="Garamond" panose="02020404030301010803"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a:extLst>
              <a:ext uri="{FF2B5EF4-FFF2-40B4-BE49-F238E27FC236}">
                <a16:creationId xmlns:a16="http://schemas.microsoft.com/office/drawing/2014/main" id="{17B6FF9A-BC7C-3148-F16E-7FF80A5504C7}"/>
              </a:ext>
            </a:extLst>
          </p:cNvPr>
          <p:cNvSpPr>
            <a:spLocks noGrp="1" noChangeArrowheads="1"/>
          </p:cNvSpPr>
          <p:nvPr>
            <p:ph type="title"/>
          </p:nvPr>
        </p:nvSpPr>
        <p:spPr/>
        <p:txBody>
          <a:bodyPr/>
          <a:lstStyle/>
          <a:p>
            <a:pPr eaLnBrk="1" hangingPunct="1"/>
            <a:r>
              <a:rPr lang="zh-CN" altLang="en-US" sz="3800"/>
              <a:t>问题域与解系统</a:t>
            </a:r>
          </a:p>
        </p:txBody>
      </p:sp>
      <p:sp>
        <p:nvSpPr>
          <p:cNvPr id="9219" name="Rectangle 6">
            <a:extLst>
              <a:ext uri="{FF2B5EF4-FFF2-40B4-BE49-F238E27FC236}">
                <a16:creationId xmlns:a16="http://schemas.microsoft.com/office/drawing/2014/main" id="{566EB110-DFCD-90A9-EEB5-1865C93463F9}"/>
              </a:ext>
            </a:extLst>
          </p:cNvPr>
          <p:cNvSpPr>
            <a:spLocks noGrp="1" noChangeArrowheads="1"/>
          </p:cNvSpPr>
          <p:nvPr>
            <p:ph type="body" idx="1"/>
          </p:nvPr>
        </p:nvSpPr>
        <p:spPr>
          <a:xfrm>
            <a:off x="0" y="1780590"/>
            <a:ext cx="4724400" cy="1676400"/>
          </a:xfrm>
        </p:spPr>
        <p:txBody>
          <a:bodyPr/>
          <a:lstStyle/>
          <a:p>
            <a:pPr eaLnBrk="1" hangingPunct="1"/>
            <a:r>
              <a:rPr lang="zh-CN" altLang="en-US" sz="2000"/>
              <a:t>问题的产生地：</a:t>
            </a:r>
            <a:r>
              <a:rPr lang="zh-CN" altLang="en-US" sz="2000" b="1"/>
              <a:t>当现实的状况与人们期望的状况产生差距时</a:t>
            </a:r>
            <a:r>
              <a:rPr lang="zh-CN" altLang="en-US" sz="2000"/>
              <a:t>，就产生了问题。</a:t>
            </a:r>
          </a:p>
          <a:p>
            <a:pPr eaLnBrk="1" hangingPunct="1"/>
            <a:r>
              <a:rPr lang="zh-CN" altLang="en-US" sz="2000"/>
              <a:t>要解决问题，就需要</a:t>
            </a:r>
            <a:r>
              <a:rPr lang="zh-CN" altLang="en-US" sz="2000" b="1"/>
              <a:t>改变现实当中某些实体的状态或改变实体状态变化的演进顺序</a:t>
            </a:r>
            <a:r>
              <a:rPr lang="zh-CN" altLang="en-US" sz="2000"/>
              <a:t>，使其达到期望的状态或演进顺序。</a:t>
            </a:r>
          </a:p>
          <a:p>
            <a:pPr eaLnBrk="1" hangingPunct="1"/>
            <a:r>
              <a:rPr lang="zh-CN" altLang="en-US" sz="2000"/>
              <a:t>这些实体和状态构成了问题解决的基本范围，称为该问题的问题域（</a:t>
            </a:r>
            <a:r>
              <a:rPr lang="en-US" altLang="zh-CN" sz="2000"/>
              <a:t>Problem Domain</a:t>
            </a:r>
            <a:r>
              <a:rPr lang="zh-CN" altLang="en-US" sz="2000"/>
              <a:t>）</a:t>
            </a:r>
            <a:endParaRPr lang="en-US" altLang="zh-CN" sz="2000"/>
          </a:p>
        </p:txBody>
      </p:sp>
      <p:sp>
        <p:nvSpPr>
          <p:cNvPr id="9220" name="灯片编号占位符 1">
            <a:extLst>
              <a:ext uri="{FF2B5EF4-FFF2-40B4-BE49-F238E27FC236}">
                <a16:creationId xmlns:a16="http://schemas.microsoft.com/office/drawing/2014/main" id="{D683071C-B448-3B34-F2F1-7BD9F68C2AE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99A8144-A4E2-4A1C-8489-13A727DA1417}"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
        <p:nvSpPr>
          <p:cNvPr id="6" name="Rectangle 6">
            <a:extLst>
              <a:ext uri="{FF2B5EF4-FFF2-40B4-BE49-F238E27FC236}">
                <a16:creationId xmlns:a16="http://schemas.microsoft.com/office/drawing/2014/main" id="{A4E331AA-2E23-2304-5F2E-213AFB6583F7}"/>
              </a:ext>
            </a:extLst>
          </p:cNvPr>
          <p:cNvSpPr txBox="1">
            <a:spLocks noChangeArrowheads="1"/>
          </p:cNvSpPr>
          <p:nvPr/>
        </p:nvSpPr>
        <p:spPr bwMode="auto">
          <a:xfrm>
            <a:off x="4953000" y="1780590"/>
            <a:ext cx="3810000" cy="838200"/>
          </a:xfrm>
          <a:prstGeom prst="rect">
            <a:avLst/>
          </a:prstGeom>
          <a:noFill/>
          <a:ln>
            <a:noFill/>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CC9900"/>
              </a:buClr>
              <a:buSzPct val="65000"/>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000000"/>
                </a:solidFill>
                <a:effectLst/>
                <a:uLnTx/>
                <a:uFillTx/>
                <a:latin typeface="Arial"/>
                <a:ea typeface="宋体"/>
                <a:cs typeface="+mn-cs"/>
              </a:rPr>
              <a:t>软件系统通过影响问题域，能够帮助人们解决问题，称为解系统</a:t>
            </a:r>
            <a:endParaRPr kumimoji="0" lang="en-US" altLang="zh-CN" sz="2200" b="0" i="0" u="none" strike="noStrike" kern="0" cap="none" spc="0" normalizeH="0" baseline="0" noProof="0" dirty="0">
              <a:ln>
                <a:noFill/>
              </a:ln>
              <a:solidFill>
                <a:srgbClr val="000000"/>
              </a:solidFill>
              <a:effectLst/>
              <a:uLnTx/>
              <a:uFillTx/>
              <a:latin typeface="Arial"/>
              <a:ea typeface="宋体"/>
              <a:cs typeface="+mn-cs"/>
            </a:endParaRPr>
          </a:p>
          <a:p>
            <a:pPr marL="669925" marR="0" lvl="1" indent="-325438" algn="l" defTabSz="914400" rtl="0" eaLnBrk="1" fontAlgn="base" latinLnBrk="0" hangingPunct="1">
              <a:lnSpc>
                <a:spcPct val="100000"/>
              </a:lnSpc>
              <a:spcBef>
                <a:spcPct val="20000"/>
              </a:spcBef>
              <a:spcAft>
                <a:spcPct val="0"/>
              </a:spcAft>
              <a:buClr>
                <a:srgbClr val="3B812F"/>
              </a:buClr>
              <a:buSzPct val="60000"/>
              <a:buFont typeface="Wingdings" panose="05000000000000000000" pitchFamily="2" charset="2"/>
              <a:buChar char="q"/>
              <a:tabLst/>
              <a:defRPr/>
            </a:pPr>
            <a:r>
              <a:rPr kumimoji="0" lang="zh-CN" altLang="en-US" sz="2000" b="1" i="0" u="none" strike="noStrike" kern="1200" cap="none" spc="0" normalizeH="0" baseline="0" noProof="0" dirty="0">
                <a:ln>
                  <a:noFill/>
                </a:ln>
                <a:solidFill>
                  <a:srgbClr val="000000"/>
                </a:solidFill>
                <a:effectLst/>
                <a:uLnTx/>
                <a:uFillTx/>
                <a:latin typeface="Arial"/>
                <a:ea typeface="宋体"/>
                <a:cs typeface="+mn-cs"/>
              </a:rPr>
              <a:t>问题域是自治的，它有自己的运行规律，而且这些规律不会因解系统的引入而发生改变</a:t>
            </a:r>
            <a:endParaRPr kumimoji="0" lang="en-US" altLang="zh-CN" sz="2000" b="1" i="0" u="none" strike="noStrike" kern="1200" cap="none" spc="0" normalizeH="0" baseline="0" noProof="0" dirty="0">
              <a:ln>
                <a:noFill/>
              </a:ln>
              <a:solidFill>
                <a:srgbClr val="000000"/>
              </a:solidFill>
              <a:effectLst/>
              <a:uLnTx/>
              <a:uFillTx/>
              <a:latin typeface="Arial"/>
              <a:ea typeface="宋体"/>
              <a:cs typeface="+mn-cs"/>
            </a:endParaRPr>
          </a:p>
          <a:p>
            <a:pPr marL="669925" marR="0" lvl="1" indent="-325438" algn="l" defTabSz="914400" rtl="0" eaLnBrk="1" fontAlgn="base" latinLnBrk="0" hangingPunct="1">
              <a:lnSpc>
                <a:spcPct val="100000"/>
              </a:lnSpc>
              <a:spcBef>
                <a:spcPct val="20000"/>
              </a:spcBef>
              <a:spcAft>
                <a:spcPct val="0"/>
              </a:spcAft>
              <a:buClr>
                <a:srgbClr val="3B812F"/>
              </a:buClr>
              <a:buSzPct val="60000"/>
              <a:buFont typeface="Wingdings" panose="05000000000000000000" pitchFamily="2" charset="2"/>
              <a:buChar char="q"/>
              <a:tabLst/>
              <a:defRPr/>
            </a:pP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用户应关注问题域，</a:t>
            </a:r>
            <a:r>
              <a:rPr kumimoji="0" lang="zh-CN" altLang="en-US" sz="2000" b="1" i="0" u="none" strike="noStrike" kern="0" cap="none" spc="0" normalizeH="0" baseline="0" noProof="0" dirty="0">
                <a:ln>
                  <a:noFill/>
                </a:ln>
                <a:solidFill>
                  <a:srgbClr val="FF0000"/>
                </a:solidFill>
                <a:effectLst/>
                <a:uLnTx/>
                <a:uFillTx/>
                <a:latin typeface="Arial"/>
                <a:ea typeface="宋体"/>
                <a:cs typeface="+mn-cs"/>
              </a:rPr>
              <a:t>开发者应以问题域为中心思考</a:t>
            </a:r>
            <a:endParaRPr kumimoji="0" lang="en-US" altLang="zh-CN" sz="2000" b="1" i="0" u="none" strike="noStrike" kern="0" cap="none" spc="0" normalizeH="0" baseline="0" noProof="0" dirty="0">
              <a:ln>
                <a:noFill/>
              </a:ln>
              <a:solidFill>
                <a:srgbClr val="FF0000"/>
              </a:solidFill>
              <a:effectLst/>
              <a:uLnTx/>
              <a:uFillTx/>
              <a:latin typeface="Arial"/>
              <a:ea typeface="宋体"/>
              <a:cs typeface="+mn-cs"/>
            </a:endParaRPr>
          </a:p>
        </p:txBody>
      </p:sp>
      <p:sp>
        <p:nvSpPr>
          <p:cNvPr id="2" name="矩形 1">
            <a:extLst>
              <a:ext uri="{FF2B5EF4-FFF2-40B4-BE49-F238E27FC236}">
                <a16:creationId xmlns:a16="http://schemas.microsoft.com/office/drawing/2014/main" id="{13D42F08-0377-A451-B9D5-C0C44BF408A1}"/>
              </a:ext>
            </a:extLst>
          </p:cNvPr>
          <p:cNvSpPr/>
          <p:nvPr/>
        </p:nvSpPr>
        <p:spPr>
          <a:xfrm>
            <a:off x="4572000" y="5354664"/>
            <a:ext cx="2417736" cy="7206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t>问题域离各位预备软件工程师很遥远吗？</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64D09F3D-B4F4-0021-2970-5EEBDA9D2258}"/>
              </a:ext>
            </a:extLst>
          </p:cNvPr>
          <p:cNvSpPr>
            <a:spLocks noGrp="1" noChangeArrowheads="1"/>
          </p:cNvSpPr>
          <p:nvPr>
            <p:ph type="title"/>
          </p:nvPr>
        </p:nvSpPr>
        <p:spPr/>
        <p:txBody>
          <a:bodyPr/>
          <a:lstStyle/>
          <a:p>
            <a:pPr eaLnBrk="1" hangingPunct="1"/>
            <a:r>
              <a:rPr lang="zh-CN" altLang="en-US" dirty="0"/>
              <a:t>需求类型回顾</a:t>
            </a:r>
          </a:p>
        </p:txBody>
      </p:sp>
      <p:sp>
        <p:nvSpPr>
          <p:cNvPr id="5123" name="Rectangle 3">
            <a:extLst>
              <a:ext uri="{FF2B5EF4-FFF2-40B4-BE49-F238E27FC236}">
                <a16:creationId xmlns:a16="http://schemas.microsoft.com/office/drawing/2014/main" id="{9EBE6168-DAA4-7AE1-81D5-93C798E36358}"/>
              </a:ext>
            </a:extLst>
          </p:cNvPr>
          <p:cNvSpPr>
            <a:spLocks noGrp="1" noChangeArrowheads="1"/>
          </p:cNvSpPr>
          <p:nvPr>
            <p:ph type="body" idx="1"/>
          </p:nvPr>
        </p:nvSpPr>
        <p:spPr/>
        <p:txBody>
          <a:bodyPr/>
          <a:lstStyle/>
          <a:p>
            <a:pPr eaLnBrk="1" hangingPunct="1">
              <a:lnSpc>
                <a:spcPct val="90000"/>
              </a:lnSpc>
            </a:pPr>
            <a:r>
              <a:rPr lang="zh-CN" altLang="en-US" sz="2800" dirty="0"/>
              <a:t>需求及其问题都具有层次性</a:t>
            </a:r>
            <a:endParaRPr lang="en-US" altLang="zh-CN" sz="2800" dirty="0"/>
          </a:p>
          <a:p>
            <a:pPr lvl="1" eaLnBrk="1" hangingPunct="1">
              <a:lnSpc>
                <a:spcPct val="90000"/>
              </a:lnSpc>
            </a:pPr>
            <a:r>
              <a:rPr lang="zh-CN" altLang="en-US" sz="2400" dirty="0">
                <a:solidFill>
                  <a:srgbClr val="FF0000"/>
                </a:solidFill>
              </a:rPr>
              <a:t>业务需求（系统特性）</a:t>
            </a:r>
            <a:r>
              <a:rPr lang="zh-CN" altLang="en-US" sz="2400" dirty="0"/>
              <a:t>、</a:t>
            </a:r>
            <a:r>
              <a:rPr lang="zh-CN" altLang="en-US" sz="2400" dirty="0">
                <a:solidFill>
                  <a:srgbClr val="0000CC"/>
                </a:solidFill>
              </a:rPr>
              <a:t>用户需求</a:t>
            </a:r>
            <a:r>
              <a:rPr lang="zh-CN" altLang="en-US" sz="2400" dirty="0"/>
              <a:t>、</a:t>
            </a:r>
            <a:r>
              <a:rPr lang="zh-CN" altLang="en-US" sz="2400" dirty="0">
                <a:solidFill>
                  <a:srgbClr val="00B050"/>
                </a:solidFill>
              </a:rPr>
              <a:t>系统级需求</a:t>
            </a:r>
            <a:endParaRPr lang="en-US" altLang="zh-CN" sz="2400" dirty="0">
              <a:solidFill>
                <a:srgbClr val="00B050"/>
              </a:solidFill>
            </a:endParaRPr>
          </a:p>
          <a:p>
            <a:pPr lvl="1" eaLnBrk="1" hangingPunct="1">
              <a:lnSpc>
                <a:spcPct val="90000"/>
              </a:lnSpc>
            </a:pPr>
            <a:r>
              <a:rPr lang="zh-CN" altLang="en-US" sz="2400" dirty="0">
                <a:solidFill>
                  <a:srgbClr val="FF0000"/>
                </a:solidFill>
              </a:rPr>
              <a:t>目标</a:t>
            </a:r>
            <a:r>
              <a:rPr lang="zh-CN" altLang="en-US" sz="2400" dirty="0"/>
              <a:t>、</a:t>
            </a:r>
            <a:r>
              <a:rPr lang="zh-CN" altLang="en-US" sz="2400" dirty="0">
                <a:solidFill>
                  <a:srgbClr val="0000CC"/>
                </a:solidFill>
              </a:rPr>
              <a:t>任务</a:t>
            </a:r>
            <a:r>
              <a:rPr lang="zh-CN" altLang="en-US" sz="2400" dirty="0"/>
              <a:t>、</a:t>
            </a:r>
            <a:r>
              <a:rPr lang="zh-CN" altLang="en-US" sz="2400" dirty="0">
                <a:solidFill>
                  <a:srgbClr val="00B050"/>
                </a:solidFill>
              </a:rPr>
              <a:t>系统交互</a:t>
            </a:r>
            <a:endParaRPr lang="en-US" altLang="zh-CN" sz="2400" dirty="0">
              <a:solidFill>
                <a:srgbClr val="00B050"/>
              </a:solidFill>
            </a:endParaRPr>
          </a:p>
          <a:p>
            <a:pPr eaLnBrk="1" hangingPunct="1">
              <a:lnSpc>
                <a:spcPct val="90000"/>
              </a:lnSpc>
            </a:pPr>
            <a:r>
              <a:rPr lang="zh-CN" altLang="en-US" sz="2800" dirty="0"/>
              <a:t>具体的软件需求类别包括</a:t>
            </a:r>
          </a:p>
          <a:p>
            <a:pPr lvl="1" eaLnBrk="1" hangingPunct="1">
              <a:lnSpc>
                <a:spcPct val="90000"/>
              </a:lnSpc>
            </a:pPr>
            <a:r>
              <a:rPr lang="zh-CN" altLang="en-US" sz="2400" dirty="0">
                <a:solidFill>
                  <a:srgbClr val="FF0000"/>
                </a:solidFill>
              </a:rPr>
              <a:t>功能需求</a:t>
            </a:r>
            <a:r>
              <a:rPr lang="zh-CN" altLang="en-US" sz="2400" dirty="0"/>
              <a:t>、</a:t>
            </a:r>
            <a:r>
              <a:rPr lang="zh-CN" altLang="en-US" sz="2400" dirty="0">
                <a:solidFill>
                  <a:srgbClr val="0000CC"/>
                </a:solidFill>
              </a:rPr>
              <a:t>性能需求</a:t>
            </a:r>
            <a:r>
              <a:rPr lang="zh-CN" altLang="en-US" sz="2400" dirty="0"/>
              <a:t>、</a:t>
            </a:r>
            <a:r>
              <a:rPr lang="zh-CN" altLang="en-US" sz="2400" dirty="0">
                <a:solidFill>
                  <a:srgbClr val="00B050"/>
                </a:solidFill>
              </a:rPr>
              <a:t>质量属性</a:t>
            </a:r>
            <a:r>
              <a:rPr lang="zh-CN" altLang="en-US" sz="2400" dirty="0"/>
              <a:t>、</a:t>
            </a:r>
            <a:r>
              <a:rPr lang="zh-CN" altLang="en-US" sz="2400" b="1" dirty="0">
                <a:solidFill>
                  <a:srgbClr val="FFC000"/>
                </a:solidFill>
              </a:rPr>
              <a:t>对外接口</a:t>
            </a:r>
            <a:r>
              <a:rPr lang="zh-CN" altLang="en-US" sz="2400" dirty="0"/>
              <a:t>和</a:t>
            </a:r>
            <a:r>
              <a:rPr lang="zh-CN" altLang="en-US" sz="2400" b="1" dirty="0">
                <a:solidFill>
                  <a:srgbClr val="7030A0"/>
                </a:solidFill>
              </a:rPr>
              <a:t>约束</a:t>
            </a:r>
            <a:r>
              <a:rPr lang="zh-CN" altLang="en-US" sz="2400" dirty="0"/>
              <a:t>等</a:t>
            </a:r>
            <a:endParaRPr lang="en-US" altLang="zh-CN" sz="2400" dirty="0"/>
          </a:p>
          <a:p>
            <a:pPr lvl="1" eaLnBrk="1" hangingPunct="1">
              <a:lnSpc>
                <a:spcPct val="90000"/>
              </a:lnSpc>
            </a:pPr>
            <a:r>
              <a:rPr lang="zh-CN" altLang="en-US" sz="2400" dirty="0">
                <a:solidFill>
                  <a:srgbClr val="FF0000"/>
                </a:solidFill>
              </a:rPr>
              <a:t>价值基础</a:t>
            </a:r>
            <a:r>
              <a:rPr lang="zh-CN" altLang="en-US" sz="2400" dirty="0"/>
              <a:t>、</a:t>
            </a:r>
            <a:r>
              <a:rPr lang="zh-CN" altLang="en-US" sz="2400" dirty="0">
                <a:solidFill>
                  <a:srgbClr val="0000CC"/>
                </a:solidFill>
              </a:rPr>
              <a:t>如何量化</a:t>
            </a:r>
            <a:r>
              <a:rPr lang="zh-CN" altLang="en-US" sz="2400" dirty="0"/>
              <a:t>、</a:t>
            </a:r>
            <a:r>
              <a:rPr lang="zh-CN" altLang="en-US" sz="2400" dirty="0">
                <a:solidFill>
                  <a:srgbClr val="00B050"/>
                </a:solidFill>
              </a:rPr>
              <a:t>体系结构设计的重要因素</a:t>
            </a:r>
            <a:r>
              <a:rPr lang="zh-CN" altLang="en-US" sz="2400" dirty="0"/>
              <a:t>、</a:t>
            </a:r>
            <a:r>
              <a:rPr lang="zh-CN" altLang="en-US" sz="2400" b="1" dirty="0">
                <a:solidFill>
                  <a:srgbClr val="FFC000"/>
                </a:solidFill>
              </a:rPr>
              <a:t>隔离业务环境与人机交互</a:t>
            </a:r>
            <a:r>
              <a:rPr lang="zh-CN" altLang="en-US" sz="2400" dirty="0"/>
              <a:t>、</a:t>
            </a:r>
            <a:r>
              <a:rPr lang="zh-CN" altLang="en-US" sz="2400" b="1" dirty="0">
                <a:solidFill>
                  <a:srgbClr val="7030A0"/>
                </a:solidFill>
              </a:rPr>
              <a:t>环境</a:t>
            </a:r>
            <a:r>
              <a:rPr lang="en-US" altLang="zh-CN" sz="2400" b="1" dirty="0">
                <a:solidFill>
                  <a:srgbClr val="7030A0"/>
                </a:solidFill>
              </a:rPr>
              <a:t>/</a:t>
            </a:r>
            <a:r>
              <a:rPr lang="zh-CN" altLang="en-US" sz="2400" b="1" dirty="0">
                <a:solidFill>
                  <a:srgbClr val="7030A0"/>
                </a:solidFill>
              </a:rPr>
              <a:t>标准法规</a:t>
            </a:r>
            <a:r>
              <a:rPr lang="en-US" altLang="zh-CN" sz="2400" b="1" dirty="0">
                <a:solidFill>
                  <a:srgbClr val="7030A0"/>
                </a:solidFill>
              </a:rPr>
              <a:t>/</a:t>
            </a:r>
            <a:r>
              <a:rPr lang="zh-CN" altLang="en-US" sz="2400" b="1" dirty="0">
                <a:solidFill>
                  <a:srgbClr val="7030A0"/>
                </a:solidFill>
              </a:rPr>
              <a:t>商业规则</a:t>
            </a:r>
            <a:r>
              <a:rPr lang="en-US" altLang="zh-CN" sz="2400" b="1" dirty="0">
                <a:solidFill>
                  <a:srgbClr val="7030A0"/>
                </a:solidFill>
              </a:rPr>
              <a:t>/</a:t>
            </a:r>
            <a:r>
              <a:rPr lang="zh-CN" altLang="en-US" sz="2400" b="1" dirty="0">
                <a:solidFill>
                  <a:srgbClr val="7030A0"/>
                </a:solidFill>
              </a:rPr>
              <a:t>社会</a:t>
            </a:r>
          </a:p>
          <a:p>
            <a:pPr eaLnBrk="1" hangingPunct="1">
              <a:lnSpc>
                <a:spcPct val="90000"/>
              </a:lnSpc>
            </a:pPr>
            <a:r>
              <a:rPr lang="zh-CN" altLang="en-US" sz="2800" dirty="0">
                <a:solidFill>
                  <a:srgbClr val="FF0000"/>
                </a:solidFill>
              </a:rPr>
              <a:t>优秀需求的特性</a:t>
            </a:r>
            <a:endParaRPr lang="en-US" altLang="zh-CN" sz="2800" dirty="0">
              <a:solidFill>
                <a:srgbClr val="FF0000"/>
              </a:solidFill>
            </a:endParaRPr>
          </a:p>
          <a:p>
            <a:pPr lvl="1" eaLnBrk="1" hangingPunct="1">
              <a:lnSpc>
                <a:spcPct val="90000"/>
              </a:lnSpc>
            </a:pPr>
            <a:r>
              <a:rPr lang="zh-CN" altLang="en-US" sz="2400" dirty="0">
                <a:solidFill>
                  <a:srgbClr val="FF0000"/>
                </a:solidFill>
              </a:rPr>
              <a:t>完备性、正确性、可行性、必要性、无歧义、可验证</a:t>
            </a:r>
            <a:endParaRPr lang="en-US" altLang="zh-CN" sz="2400" dirty="0">
              <a:solidFill>
                <a:srgbClr val="FF0000"/>
              </a:solidFill>
            </a:endParaRPr>
          </a:p>
          <a:p>
            <a:pPr eaLnBrk="1" hangingPunct="1">
              <a:lnSpc>
                <a:spcPct val="90000"/>
              </a:lnSpc>
            </a:pPr>
            <a:r>
              <a:rPr lang="zh-CN" altLang="en-US" sz="2800" dirty="0"/>
              <a:t>基于业务的需求工程 </a:t>
            </a:r>
            <a:r>
              <a:rPr lang="en-US" altLang="zh-CN" sz="2800" dirty="0"/>
              <a:t>– </a:t>
            </a:r>
            <a:r>
              <a:rPr lang="zh-CN" altLang="en-US" sz="2800" dirty="0"/>
              <a:t>基于场景的产品设计</a:t>
            </a:r>
            <a:endParaRPr lang="en-US" altLang="zh-CN" sz="2800" dirty="0"/>
          </a:p>
          <a:p>
            <a:pPr lvl="1" eaLnBrk="1" hangingPunct="1">
              <a:lnSpc>
                <a:spcPct val="90000"/>
              </a:lnSpc>
            </a:pPr>
            <a:r>
              <a:rPr lang="zh-CN" altLang="en-US" sz="2400" dirty="0"/>
              <a:t>产品细化、打磨，长尾模式中尾部市场的价值</a:t>
            </a:r>
          </a:p>
        </p:txBody>
      </p:sp>
      <p:sp>
        <p:nvSpPr>
          <p:cNvPr id="5124" name="灯片编号占位符 1">
            <a:extLst>
              <a:ext uri="{FF2B5EF4-FFF2-40B4-BE49-F238E27FC236}">
                <a16:creationId xmlns:a16="http://schemas.microsoft.com/office/drawing/2014/main" id="{A0D5F99B-282E-77F8-0290-39D9586B032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E2C5BE8-7941-4782-963D-8D97CBA074B6}" type="slidenum">
              <a:rPr lang="en-US" altLang="zh-CN">
                <a:latin typeface="Garamond" panose="02020404030301010803" pitchFamily="18" charset="0"/>
              </a:rPr>
              <a:pPr/>
              <a:t>60</a:t>
            </a:fld>
            <a:endParaRPr lang="en-US" altLang="zh-CN">
              <a:latin typeface="Garamond" panose="02020404030301010803"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123">
                                            <p:txEl>
                                              <p:pRg st="8" end="8"/>
                                            </p:txEl>
                                          </p:spTgt>
                                        </p:tgtEl>
                                        <p:attrNameLst>
                                          <p:attrName>style.visibility</p:attrName>
                                        </p:attrNameLst>
                                      </p:cBhvr>
                                      <p:to>
                                        <p:strVal val="visible"/>
                                      </p:to>
                                    </p:set>
                                    <p:anim calcmode="lin" valueType="num">
                                      <p:cBhvr additive="base">
                                        <p:cTn id="7" dur="500" fill="hold"/>
                                        <p:tgtEl>
                                          <p:spTgt spid="5123">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123">
                                            <p:txEl>
                                              <p:pRg st="8" end="8"/>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123">
                                            <p:txEl>
                                              <p:pRg st="9" end="9"/>
                                            </p:txEl>
                                          </p:spTgt>
                                        </p:tgtEl>
                                        <p:attrNameLst>
                                          <p:attrName>style.visibility</p:attrName>
                                        </p:attrNameLst>
                                      </p:cBhvr>
                                      <p:to>
                                        <p:strVal val="visible"/>
                                      </p:to>
                                    </p:set>
                                    <p:anim calcmode="lin" valueType="num">
                                      <p:cBhvr additive="base">
                                        <p:cTn id="11" dur="500" fill="hold"/>
                                        <p:tgtEl>
                                          <p:spTgt spid="5123">
                                            <p:txEl>
                                              <p:pRg st="9" end="9"/>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12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11CABD07-7833-76F7-E830-5D0ECAB0A423}"/>
              </a:ext>
            </a:extLst>
          </p:cNvPr>
          <p:cNvSpPr>
            <a:spLocks noGrp="1" noChangeArrowheads="1"/>
          </p:cNvSpPr>
          <p:nvPr>
            <p:ph type="title"/>
          </p:nvPr>
        </p:nvSpPr>
        <p:spPr/>
        <p:txBody>
          <a:bodyPr/>
          <a:lstStyle/>
          <a:p>
            <a:pPr eaLnBrk="1" hangingPunct="1"/>
            <a:r>
              <a:rPr lang="zh-CN" altLang="en-US" sz="3800">
                <a:latin typeface="Arial" panose="020B0604020202020204" pitchFamily="34" charset="0"/>
              </a:rPr>
              <a:t>软件解决问题的基础：模拟与</a:t>
            </a:r>
            <a:r>
              <a:rPr lang="zh-CN" altLang="en-US" sz="3800"/>
              <a:t>共享</a:t>
            </a:r>
          </a:p>
        </p:txBody>
      </p:sp>
      <p:sp>
        <p:nvSpPr>
          <p:cNvPr id="10243" name="Rectangle 5">
            <a:extLst>
              <a:ext uri="{FF2B5EF4-FFF2-40B4-BE49-F238E27FC236}">
                <a16:creationId xmlns:a16="http://schemas.microsoft.com/office/drawing/2014/main" id="{06CA99C6-CBAF-CECF-DA61-4611CA75F78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aphicFrame>
        <p:nvGraphicFramePr>
          <p:cNvPr id="10244" name="Object 4">
            <a:extLst>
              <a:ext uri="{FF2B5EF4-FFF2-40B4-BE49-F238E27FC236}">
                <a16:creationId xmlns:a16="http://schemas.microsoft.com/office/drawing/2014/main" id="{485E9E70-1276-4CBA-F544-19F0AD0EB9BB}"/>
              </a:ext>
            </a:extLst>
          </p:cNvPr>
          <p:cNvGraphicFramePr>
            <a:graphicFrameLocks noChangeAspect="1"/>
          </p:cNvGraphicFramePr>
          <p:nvPr>
            <p:extLst>
              <p:ext uri="{D42A27DB-BD31-4B8C-83A1-F6EECF244321}">
                <p14:modId xmlns:p14="http://schemas.microsoft.com/office/powerpoint/2010/main" val="1187554496"/>
              </p:ext>
            </p:extLst>
          </p:nvPr>
        </p:nvGraphicFramePr>
        <p:xfrm>
          <a:off x="2323306" y="4340225"/>
          <a:ext cx="4487863" cy="2466975"/>
        </p:xfrm>
        <a:graphic>
          <a:graphicData uri="http://schemas.openxmlformats.org/presentationml/2006/ole">
            <mc:AlternateContent xmlns:mc="http://schemas.openxmlformats.org/markup-compatibility/2006">
              <mc:Choice xmlns:v="urn:schemas-microsoft-com:vml" Requires="v">
                <p:oleObj name="Visio" r:id="rId2" imgW="2554486" imgH="1402675" progId="Visio.Drawing.11">
                  <p:embed/>
                </p:oleObj>
              </mc:Choice>
              <mc:Fallback>
                <p:oleObj name="Visio" r:id="rId2" imgW="2554486" imgH="1402675" progId="Visio.Drawing.11">
                  <p:embed/>
                  <p:pic>
                    <p:nvPicPr>
                      <p:cNvPr id="10244" name="Object 4">
                        <a:extLst>
                          <a:ext uri="{FF2B5EF4-FFF2-40B4-BE49-F238E27FC236}">
                            <a16:creationId xmlns:a16="http://schemas.microsoft.com/office/drawing/2014/main" id="{485E9E70-1276-4CBA-F544-19F0AD0EB9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3306" y="4340225"/>
                        <a:ext cx="4487863"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45" name="Rectangle 6">
            <a:extLst>
              <a:ext uri="{FF2B5EF4-FFF2-40B4-BE49-F238E27FC236}">
                <a16:creationId xmlns:a16="http://schemas.microsoft.com/office/drawing/2014/main" id="{BDA55AB8-C486-1354-7029-4D574AF5A76E}"/>
              </a:ext>
            </a:extLst>
          </p:cNvPr>
          <p:cNvSpPr>
            <a:spLocks noGrp="1" noChangeArrowheads="1"/>
          </p:cNvSpPr>
          <p:nvPr>
            <p:ph type="body" idx="1"/>
          </p:nvPr>
        </p:nvSpPr>
        <p:spPr>
          <a:xfrm>
            <a:off x="452438" y="1042988"/>
            <a:ext cx="8229600" cy="4530725"/>
          </a:xfrm>
        </p:spPr>
        <p:txBody>
          <a:bodyPr/>
          <a:lstStyle/>
          <a:p>
            <a:pPr eaLnBrk="1" hangingPunct="1">
              <a:lnSpc>
                <a:spcPct val="90000"/>
              </a:lnSpc>
            </a:pPr>
            <a:r>
              <a:rPr lang="zh-CN" altLang="en-US" sz="2200" dirty="0"/>
              <a:t>软件系统能够与问题域进行交互和相互影响的原因在于，</a:t>
            </a:r>
            <a:r>
              <a:rPr lang="zh-CN" altLang="en-US" sz="2200" b="1" dirty="0"/>
              <a:t>软件系统中的某些部分对问题域中的某些部分的具有模拟特性</a:t>
            </a:r>
            <a:endParaRPr lang="zh-CN" altLang="en-US" sz="2200" dirty="0"/>
          </a:p>
          <a:p>
            <a:pPr lvl="1" eaLnBrk="1" hangingPunct="1">
              <a:lnSpc>
                <a:spcPct val="90000"/>
              </a:lnSpc>
            </a:pPr>
            <a:r>
              <a:rPr lang="zh-CN" altLang="en-US" sz="1800" dirty="0"/>
              <a:t>软件系统当中含有问题域某些部分的模型（或模拟），常见的模型包括数据模型、对象模型、处理模型等。 </a:t>
            </a:r>
          </a:p>
          <a:p>
            <a:pPr lvl="1" eaLnBrk="1" hangingPunct="1">
              <a:lnSpc>
                <a:spcPct val="90000"/>
              </a:lnSpc>
            </a:pPr>
            <a:r>
              <a:rPr lang="zh-CN" altLang="en-US" sz="1800" dirty="0"/>
              <a:t>问题域中的某些信息能够和模型中的信息建立映射关系 </a:t>
            </a:r>
          </a:p>
          <a:p>
            <a:pPr eaLnBrk="1" hangingPunct="1">
              <a:lnSpc>
                <a:spcPct val="90000"/>
              </a:lnSpc>
            </a:pPr>
            <a:r>
              <a:rPr lang="zh-CN" altLang="en-US" sz="2200" b="1" dirty="0"/>
              <a:t>这些通过映射建立的共同知识，就是问题域和解系统之间的共享现象</a:t>
            </a:r>
            <a:endParaRPr lang="en-US" altLang="zh-CN" sz="2200" b="1" dirty="0"/>
          </a:p>
          <a:p>
            <a:pPr lvl="1" eaLnBrk="1" hangingPunct="1">
              <a:lnSpc>
                <a:spcPct val="90000"/>
              </a:lnSpc>
            </a:pPr>
            <a:r>
              <a:rPr lang="zh-CN" altLang="en-US" sz="1800" dirty="0"/>
              <a:t> 利用数据表模拟库存与金额、坐标模拟位置、账户登录模拟开锁或授权，像素模拟图形、流数据模拟音频视频、</a:t>
            </a:r>
            <a:r>
              <a:rPr lang="en-US" altLang="zh-CN" sz="1800" dirty="0"/>
              <a:t>ai</a:t>
            </a:r>
            <a:r>
              <a:rPr lang="zh-CN" altLang="en-US" sz="1800" dirty="0"/>
              <a:t>模型模拟智力</a:t>
            </a:r>
            <a:endParaRPr lang="en-US" altLang="zh-CN" sz="1800" dirty="0"/>
          </a:p>
          <a:p>
            <a:pPr lvl="1" eaLnBrk="1" hangingPunct="1">
              <a:lnSpc>
                <a:spcPct val="90000"/>
              </a:lnSpc>
            </a:pPr>
            <a:r>
              <a:rPr lang="zh-CN" altLang="en-US" sz="1800" dirty="0"/>
              <a:t>游戏中的</a:t>
            </a:r>
            <a:r>
              <a:rPr lang="en-US" altLang="zh-CN" sz="1800" dirty="0"/>
              <a:t>PVE</a:t>
            </a:r>
            <a:r>
              <a:rPr lang="zh-CN" altLang="en-US" sz="1800" dirty="0"/>
              <a:t>与</a:t>
            </a:r>
            <a:r>
              <a:rPr lang="en-US" altLang="zh-CN" sz="1800" dirty="0"/>
              <a:t>PVP</a:t>
            </a:r>
            <a:r>
              <a:rPr lang="zh-CN" altLang="en-US" sz="1800" dirty="0"/>
              <a:t>互动、支付软件中的转账与支付、各种匹配、调度与推荐算法（游戏对手、商品、打车、短视频、信息流、相亲）</a:t>
            </a:r>
          </a:p>
        </p:txBody>
      </p:sp>
      <p:sp>
        <p:nvSpPr>
          <p:cNvPr id="10246" name="灯片编号占位符 1">
            <a:extLst>
              <a:ext uri="{FF2B5EF4-FFF2-40B4-BE49-F238E27FC236}">
                <a16:creationId xmlns:a16="http://schemas.microsoft.com/office/drawing/2014/main" id="{7C5FEC96-BAF6-9D40-3AAA-8F0A7082E42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101F47E-A1DD-4639-8FD3-6E43826BEBA1}"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8177E5E6-8718-5EDF-03FA-38768A5A6C3E}"/>
              </a:ext>
            </a:extLst>
          </p:cNvPr>
          <p:cNvSpPr>
            <a:spLocks noGrp="1" noChangeArrowheads="1"/>
          </p:cNvSpPr>
          <p:nvPr>
            <p:ph type="title"/>
          </p:nvPr>
        </p:nvSpPr>
        <p:spPr>
          <a:xfrm>
            <a:off x="457199" y="277813"/>
            <a:ext cx="8438827" cy="1139825"/>
          </a:xfrm>
        </p:spPr>
        <p:txBody>
          <a:bodyPr/>
          <a:lstStyle/>
          <a:p>
            <a:pPr eaLnBrk="1" hangingPunct="1"/>
            <a:r>
              <a:rPr lang="zh-CN" altLang="en-US" sz="3800" dirty="0"/>
              <a:t>（只有）应用软件（才有）的模拟特性</a:t>
            </a:r>
            <a:br>
              <a:rPr lang="zh-CN" altLang="en-US" sz="3800" dirty="0"/>
            </a:br>
            <a:r>
              <a:rPr lang="en-US" altLang="zh-CN" sz="3800" dirty="0">
                <a:latin typeface="Arial" panose="020B0604020202020204" pitchFamily="34" charset="0"/>
              </a:rPr>
              <a:t>——</a:t>
            </a:r>
            <a:r>
              <a:rPr lang="zh-CN" altLang="en-US" sz="3800" dirty="0"/>
              <a:t>软件的分析活动</a:t>
            </a:r>
          </a:p>
        </p:txBody>
      </p:sp>
      <p:sp>
        <p:nvSpPr>
          <p:cNvPr id="23555" name="Rectangle 5">
            <a:extLst>
              <a:ext uri="{FF2B5EF4-FFF2-40B4-BE49-F238E27FC236}">
                <a16:creationId xmlns:a16="http://schemas.microsoft.com/office/drawing/2014/main" id="{5DA9290B-65D7-C7CA-8812-467C7E27C99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3556" name="Rectangle 7">
            <a:extLst>
              <a:ext uri="{FF2B5EF4-FFF2-40B4-BE49-F238E27FC236}">
                <a16:creationId xmlns:a16="http://schemas.microsoft.com/office/drawing/2014/main" id="{DFAB08E7-5865-44AB-D34E-39E4E2BB9D2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23557" name="Object 6">
            <a:extLst>
              <a:ext uri="{FF2B5EF4-FFF2-40B4-BE49-F238E27FC236}">
                <a16:creationId xmlns:a16="http://schemas.microsoft.com/office/drawing/2014/main" id="{1B23D9E7-A20E-2DF1-7493-E998218B7A8B}"/>
              </a:ext>
            </a:extLst>
          </p:cNvPr>
          <p:cNvGraphicFramePr>
            <a:graphicFrameLocks noChangeAspect="1"/>
          </p:cNvGraphicFramePr>
          <p:nvPr/>
        </p:nvGraphicFramePr>
        <p:xfrm>
          <a:off x="457200" y="1600200"/>
          <a:ext cx="8077200" cy="4629150"/>
        </p:xfrm>
        <a:graphic>
          <a:graphicData uri="http://schemas.openxmlformats.org/presentationml/2006/ole">
            <mc:AlternateContent xmlns:mc="http://schemas.openxmlformats.org/markup-compatibility/2006">
              <mc:Choice xmlns:v="urn:schemas-microsoft-com:vml" Requires="v">
                <p:oleObj name="Visio" r:id="rId2" imgW="5646539" imgH="3244572" progId="Visio.Drawing.11">
                  <p:embed/>
                </p:oleObj>
              </mc:Choice>
              <mc:Fallback>
                <p:oleObj name="Visio" r:id="rId2" imgW="5646539" imgH="3244572" progId="Visio.Drawing.11">
                  <p:embed/>
                  <p:pic>
                    <p:nvPicPr>
                      <p:cNvPr id="23557" name="Object 6">
                        <a:extLst>
                          <a:ext uri="{FF2B5EF4-FFF2-40B4-BE49-F238E27FC236}">
                            <a16:creationId xmlns:a16="http://schemas.microsoft.com/office/drawing/2014/main" id="{1B23D9E7-A20E-2DF1-7493-E998218B7A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600200"/>
                        <a:ext cx="8077200" cy="462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58" name="灯片编号占位符 1">
            <a:extLst>
              <a:ext uri="{FF2B5EF4-FFF2-40B4-BE49-F238E27FC236}">
                <a16:creationId xmlns:a16="http://schemas.microsoft.com/office/drawing/2014/main" id="{B6598835-7326-A1B1-EBC3-ACDF68386A7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1D30BD6-266B-4BFD-9507-A93B14336073}" type="slidenum">
              <a:rPr lang="en-US" altLang="zh-CN" smtClean="0">
                <a:latin typeface="Garamond" panose="02020404030301010803" pitchFamily="18" charset="0"/>
              </a:rPr>
              <a:pPr/>
              <a:t>8</a:t>
            </a:fld>
            <a:endParaRPr lang="en-US" altLang="zh-CN">
              <a:latin typeface="Garamond" panose="02020404030301010803" pitchFamily="18" charset="0"/>
            </a:endParaRPr>
          </a:p>
        </p:txBody>
      </p:sp>
      <p:pic>
        <p:nvPicPr>
          <p:cNvPr id="2" name="图片 1">
            <a:extLst>
              <a:ext uri="{FF2B5EF4-FFF2-40B4-BE49-F238E27FC236}">
                <a16:creationId xmlns:a16="http://schemas.microsoft.com/office/drawing/2014/main" id="{6D21D606-B67D-9F7A-5D26-BEB5F52A57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5694363"/>
            <a:ext cx="2057400" cy="111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1A0632D1-891A-ACC7-22BE-CB0354F732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4700" y="5743575"/>
            <a:ext cx="2705100"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E6038C73-0BC0-9F24-EEB9-D84172B8A5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2075" y="3711575"/>
            <a:ext cx="2320925" cy="303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47D2004E-8FF9-15BE-407A-6CECC4C78B3C}"/>
              </a:ext>
            </a:extLst>
          </p:cNvPr>
          <p:cNvSpPr>
            <a:spLocks noGrp="1" noChangeArrowheads="1"/>
          </p:cNvSpPr>
          <p:nvPr>
            <p:ph type="title"/>
          </p:nvPr>
        </p:nvSpPr>
        <p:spPr/>
        <p:txBody>
          <a:bodyPr/>
          <a:lstStyle/>
          <a:p>
            <a:pPr eaLnBrk="1" hangingPunct="1"/>
            <a:r>
              <a:rPr lang="zh-CN" altLang="en-US"/>
              <a:t>主要内容</a:t>
            </a:r>
          </a:p>
        </p:txBody>
      </p:sp>
      <p:sp>
        <p:nvSpPr>
          <p:cNvPr id="7171" name="Rectangle 3">
            <a:extLst>
              <a:ext uri="{FF2B5EF4-FFF2-40B4-BE49-F238E27FC236}">
                <a16:creationId xmlns:a16="http://schemas.microsoft.com/office/drawing/2014/main" id="{5BD0B6BB-ED99-6A4C-CD81-DF01C4228804}"/>
              </a:ext>
            </a:extLst>
          </p:cNvPr>
          <p:cNvSpPr>
            <a:spLocks noGrp="1" noChangeArrowheads="1"/>
          </p:cNvSpPr>
          <p:nvPr>
            <p:ph type="body" idx="1"/>
          </p:nvPr>
        </p:nvSpPr>
        <p:spPr/>
        <p:txBody>
          <a:bodyPr/>
          <a:lstStyle/>
          <a:p>
            <a:pPr marL="571500" indent="-571500" eaLnBrk="1" hangingPunct="1">
              <a:buFont typeface="Wingdings" panose="05000000000000000000" pitchFamily="2" charset="2"/>
              <a:buAutoNum type="arabicPeriod"/>
            </a:pPr>
            <a:r>
              <a:rPr lang="zh-CN" altLang="en-US" dirty="0"/>
              <a:t>需求基本概念</a:t>
            </a:r>
            <a:endParaRPr lang="en-US" altLang="zh-CN" dirty="0"/>
          </a:p>
          <a:p>
            <a:pPr marL="571500" indent="-571500" eaLnBrk="1" hangingPunct="1">
              <a:buFont typeface="Wingdings" panose="05000000000000000000" pitchFamily="2" charset="2"/>
              <a:buAutoNum type="arabicPeriod"/>
            </a:pPr>
            <a:r>
              <a:rPr lang="zh-CN" altLang="en-US" dirty="0"/>
              <a:t>需求工程基本过程</a:t>
            </a:r>
          </a:p>
        </p:txBody>
      </p:sp>
      <p:sp>
        <p:nvSpPr>
          <p:cNvPr id="7172" name="灯片编号占位符 1">
            <a:extLst>
              <a:ext uri="{FF2B5EF4-FFF2-40B4-BE49-F238E27FC236}">
                <a16:creationId xmlns:a16="http://schemas.microsoft.com/office/drawing/2014/main" id="{9FCF8CF7-386E-5E2E-EA40-1AE1F73D442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A0E3CCE-22C6-41E8-96E2-DC19504D954F}" type="slidenum">
              <a:rPr lang="en-US" altLang="zh-CN">
                <a:latin typeface="Garamond" panose="02020404030301010803" pitchFamily="18" charset="0"/>
              </a:rPr>
              <a:pPr/>
              <a:t>9</a:t>
            </a:fld>
            <a:endParaRPr lang="en-US" altLang="zh-CN">
              <a:latin typeface="Garamond" panose="02020404030301010803" pitchFamily="18" charset="0"/>
            </a:endParaRPr>
          </a:p>
        </p:txBody>
      </p:sp>
    </p:spTree>
    <p:extLst>
      <p:ext uri="{BB962C8B-B14F-4D97-AF65-F5344CB8AC3E}">
        <p14:creationId xmlns:p14="http://schemas.microsoft.com/office/powerpoint/2010/main" val="329144856"/>
      </p:ext>
    </p:extLst>
  </p:cSld>
  <p:clrMapOvr>
    <a:masterClrMapping/>
  </p:clrMapOvr>
</p:sld>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软院">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软院" id="{62EE321F-06E3-4E66-BA94-9C4548FEF192}" vid="{3D5785F2-6682-4846-AB6D-19A134BF6C09}"/>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464</TotalTime>
  <Words>6405</Words>
  <Application>Microsoft Office PowerPoint</Application>
  <PresentationFormat>全屏显示(4:3)</PresentationFormat>
  <Paragraphs>617</Paragraphs>
  <Slides>60</Slides>
  <Notes>6</Notes>
  <HiddenSlides>0</HiddenSlides>
  <MMClips>0</MMClips>
  <ScaleCrop>false</ScaleCrop>
  <HeadingPairs>
    <vt:vector size="8" baseType="variant">
      <vt:variant>
        <vt:lpstr>已用的字体</vt:lpstr>
      </vt:variant>
      <vt:variant>
        <vt:i4>10</vt:i4>
      </vt:variant>
      <vt:variant>
        <vt:lpstr>主题</vt:lpstr>
      </vt:variant>
      <vt:variant>
        <vt:i4>2</vt:i4>
      </vt:variant>
      <vt:variant>
        <vt:lpstr>嵌入 OLE 服务器</vt:lpstr>
      </vt:variant>
      <vt:variant>
        <vt:i4>1</vt:i4>
      </vt:variant>
      <vt:variant>
        <vt:lpstr>幻灯片标题</vt:lpstr>
      </vt:variant>
      <vt:variant>
        <vt:i4>60</vt:i4>
      </vt:variant>
    </vt:vector>
  </HeadingPairs>
  <TitlesOfParts>
    <vt:vector size="73" baseType="lpstr">
      <vt:lpstr>Huawei Sans</vt:lpstr>
      <vt:lpstr>PingFang SC</vt:lpstr>
      <vt:lpstr>等线</vt:lpstr>
      <vt:lpstr>华文新魏</vt:lpstr>
      <vt:lpstr>微软雅黑</vt:lpstr>
      <vt:lpstr>Arial</vt:lpstr>
      <vt:lpstr>Calibri</vt:lpstr>
      <vt:lpstr>Garamond</vt:lpstr>
      <vt:lpstr>Times New Roman</vt:lpstr>
      <vt:lpstr>Wingdings</vt:lpstr>
      <vt:lpstr>Edge</vt:lpstr>
      <vt:lpstr>1_软院</vt:lpstr>
      <vt:lpstr>Visio</vt:lpstr>
      <vt:lpstr>需求基本概念、过程、类型</vt:lpstr>
      <vt:lpstr>主要内容</vt:lpstr>
      <vt:lpstr>《需求与商业模式创新》课程内容</vt:lpstr>
      <vt:lpstr>商业模式部分与需求工程部分的异同</vt:lpstr>
      <vt:lpstr>1. 需求的定义</vt:lpstr>
      <vt:lpstr>问题域与解系统</vt:lpstr>
      <vt:lpstr>软件解决问题的基础：模拟与共享</vt:lpstr>
      <vt:lpstr>（只有）应用软件（才有）的模拟特性 ——软件的分析活动</vt:lpstr>
      <vt:lpstr>主要内容</vt:lpstr>
      <vt:lpstr>1. 需求工程过程</vt:lpstr>
      <vt:lpstr>需求工程的基本活动</vt:lpstr>
      <vt:lpstr>PowerPoint 演示文稿</vt:lpstr>
      <vt:lpstr>PowerPoint 演示文稿</vt:lpstr>
      <vt:lpstr>PowerPoint 演示文稿</vt:lpstr>
      <vt:lpstr>Practices-Based需求工程过程实例 </vt:lpstr>
      <vt:lpstr>3.需求工程过程的并发和迭代性 ——需求开发中的分析模型复杂度</vt:lpstr>
      <vt:lpstr>3.需求工程过程的并发和迭代性 ——需求开发活动的并发性</vt:lpstr>
      <vt:lpstr>4. 实践方法的应用</vt:lpstr>
      <vt:lpstr>PowerPoint 演示文稿</vt:lpstr>
      <vt:lpstr>PowerPoint 演示文稿</vt:lpstr>
      <vt:lpstr>需求工程过程实例 Agile RE</vt:lpstr>
      <vt:lpstr>被分解的需求分析、验证与管理 – 以华为DevCloud为例</vt:lpstr>
      <vt:lpstr>需求工程师：现实世界方面 与  技术方面  的桥梁</vt:lpstr>
      <vt:lpstr>需求工程师需要具备的技能</vt:lpstr>
      <vt:lpstr>主要内容</vt:lpstr>
      <vt:lpstr>主要内容</vt:lpstr>
      <vt:lpstr>需求的层次性</vt:lpstr>
      <vt:lpstr>概念说明举例：某小型连锁商店的支撑软件系统</vt:lpstr>
      <vt:lpstr>业务需求（Business Requirement，BR）</vt:lpstr>
      <vt:lpstr>业务需求示例：连锁商店销售系统</vt:lpstr>
      <vt:lpstr>针对业务需求的系统特性</vt:lpstr>
      <vt:lpstr>业务需求级别的抽象用例</vt:lpstr>
      <vt:lpstr>用户需求（User Requirement，UR）</vt:lpstr>
      <vt:lpstr>用户需求示例：连锁商店销售系统</vt:lpstr>
      <vt:lpstr>系统级需求（System Requirement，SR）</vt:lpstr>
      <vt:lpstr>系统级需求</vt:lpstr>
      <vt:lpstr>UR与SR</vt:lpstr>
      <vt:lpstr>示例：混淆用户需求与系统级需求 ——需求规格说明片段</vt:lpstr>
      <vt:lpstr>实践中的需求层次性 – 以华为云DevCloud为例</vt:lpstr>
      <vt:lpstr>主要内容</vt:lpstr>
      <vt:lpstr>软件需求的分类IEEE </vt:lpstr>
      <vt:lpstr>不同类型需求的作用</vt:lpstr>
      <vt:lpstr>功能需求</vt:lpstr>
      <vt:lpstr>性能需求（Performance Requirement，PR） </vt:lpstr>
      <vt:lpstr>质量属性（Quality Attribute，QR）</vt:lpstr>
      <vt:lpstr>质量属性举例 ——ISO/IEC 9126 </vt:lpstr>
      <vt:lpstr>常见的质量属性示例</vt:lpstr>
      <vt:lpstr>常见的质量属性示例</vt:lpstr>
      <vt:lpstr>质量属性——质量属性的开发</vt:lpstr>
      <vt:lpstr>对外接口（External Interface，IR） </vt:lpstr>
      <vt:lpstr>对外接口</vt:lpstr>
      <vt:lpstr>示例：对外接口 ——需求规格片段</vt:lpstr>
      <vt:lpstr>约束（Constraint，Rule） </vt:lpstr>
      <vt:lpstr>约束</vt:lpstr>
      <vt:lpstr>美团与阿里罚单</vt:lpstr>
      <vt:lpstr>滴滴罚单</vt:lpstr>
      <vt:lpstr>蚂蚁罚单</vt:lpstr>
      <vt:lpstr>PowerPoint 演示文稿</vt:lpstr>
      <vt:lpstr>其他需求</vt:lpstr>
      <vt:lpstr>需求类型回顾</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需求与商业模式创新 第四章 商业模式设计 模型构建、讲故事与场景</dc:title>
  <dc:creator>Hongyu Kuang</dc:creator>
  <cp:lastModifiedBy>匡宏宇</cp:lastModifiedBy>
  <cp:revision>82</cp:revision>
  <dcterms:created xsi:type="dcterms:W3CDTF">2020-03-22T03:01:07Z</dcterms:created>
  <dcterms:modified xsi:type="dcterms:W3CDTF">2024-12-10T13:23:04Z</dcterms:modified>
</cp:coreProperties>
</file>